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4"/>
  </p:sldMasterIdLst>
  <p:notesMasterIdLst>
    <p:notesMasterId r:id="rId22"/>
  </p:notesMasterIdLst>
  <p:sldIdLst>
    <p:sldId id="256" r:id="rId5"/>
    <p:sldId id="288" r:id="rId6"/>
    <p:sldId id="289" r:id="rId7"/>
    <p:sldId id="290" r:id="rId8"/>
    <p:sldId id="295" r:id="rId9"/>
    <p:sldId id="296" r:id="rId10"/>
    <p:sldId id="298" r:id="rId11"/>
    <p:sldId id="292" r:id="rId12"/>
    <p:sldId id="291" r:id="rId13"/>
    <p:sldId id="286" r:id="rId14"/>
    <p:sldId id="287" r:id="rId15"/>
    <p:sldId id="297" r:id="rId16"/>
    <p:sldId id="293" r:id="rId17"/>
    <p:sldId id="263" r:id="rId18"/>
    <p:sldId id="299" r:id="rId19"/>
    <p:sldId id="294" r:id="rId20"/>
    <p:sldId id="30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D2"/>
    <a:srgbClr val="FEFEC9"/>
    <a:srgbClr val="005493"/>
    <a:srgbClr val="011893"/>
    <a:srgbClr val="521B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77" autoAdjust="0"/>
    <p:restoredTop sz="94705"/>
  </p:normalViewPr>
  <p:slideViewPr>
    <p:cSldViewPr snapToGrid="0" snapToObjects="1">
      <p:cViewPr varScale="1">
        <p:scale>
          <a:sx n="66" d="100"/>
          <a:sy n="66" d="100"/>
        </p:scale>
        <p:origin x="-968"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531137-F43F-8D4B-B5BC-110F3F44B1FB}" type="datetimeFigureOut">
              <a:rPr lang="en-US" smtClean="0"/>
              <a:t>7/29/21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A16725-B587-8740-B16C-AD23916C6FF1}" type="slidenum">
              <a:rPr lang="en-US" smtClean="0"/>
              <a:t>‹#›</a:t>
            </a:fld>
            <a:endParaRPr lang="en-US"/>
          </a:p>
        </p:txBody>
      </p:sp>
    </p:spTree>
    <p:extLst>
      <p:ext uri="{BB962C8B-B14F-4D97-AF65-F5344CB8AC3E}">
        <p14:creationId xmlns:p14="http://schemas.microsoft.com/office/powerpoint/2010/main" val="1790759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s://vimeo.com/485543617/aed1b7c43b"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De ser necesario, esta diapositiva puede mostrarse antes o durante las presentaciones.</a:t>
            </a:r>
          </a:p>
          <a:p>
            <a:pPr algn="l" rtl="0"/>
            <a:r>
              <a:rPr lang="x-none" b="0" i="0" u="none" baseline="0"/>
              <a:t>Después de esta diapositiva, retire la compartición de pantalla de PowerPoint y prepare el video a ser compartido. ¡No olvide hacer clic en “compartir sonido de la computadora”!</a:t>
            </a:r>
          </a:p>
        </p:txBody>
      </p:sp>
      <p:sp>
        <p:nvSpPr>
          <p:cNvPr id="4" name="Slide Number Placeholder 3"/>
          <p:cNvSpPr>
            <a:spLocks noGrp="1"/>
          </p:cNvSpPr>
          <p:nvPr>
            <p:ph type="sldNum" sz="quarter" idx="5"/>
          </p:nvPr>
        </p:nvSpPr>
        <p:spPr/>
        <p:txBody>
          <a:bodyPr/>
          <a:lstStyle/>
          <a:p>
            <a:pPr algn="l" rtl="0"/>
            <a:fld id="{1BA16725-B587-8740-B16C-AD23916C6FF1}" type="slidenum">
              <a:rPr/>
              <a:t>1</a:t>
            </a:fld>
            <a:endParaRPr lang="x-none"/>
          </a:p>
        </p:txBody>
      </p:sp>
    </p:spTree>
    <p:extLst>
      <p:ext uri="{BB962C8B-B14F-4D97-AF65-F5344CB8AC3E}">
        <p14:creationId xmlns:p14="http://schemas.microsoft.com/office/powerpoint/2010/main" val="3979795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hlinkClick r:id="rId3"/>
              </a:rPr>
              <a:t>https://vimeo.com</a:t>
            </a:r>
            <a:r>
              <a:rPr lang="en-US" sz="1200" u="sng" kern="1200" smtClean="0">
                <a:solidFill>
                  <a:schemeClr val="tx1"/>
                </a:solidFill>
                <a:effectLst/>
                <a:latin typeface="+mn-lt"/>
                <a:ea typeface="+mn-ea"/>
                <a:cs typeface="+mn-cs"/>
                <a:hlinkClick r:id="rId3"/>
              </a:rPr>
              <a:t>/485543617/aed1b7c43b</a:t>
            </a:r>
            <a:r>
              <a:rPr lang="en-US" smtClean="0">
                <a:effectLst/>
              </a:rPr>
              <a:t> </a:t>
            </a:r>
            <a:endParaRPr lang="en-US" dirty="0"/>
          </a:p>
        </p:txBody>
      </p:sp>
      <p:sp>
        <p:nvSpPr>
          <p:cNvPr id="4" name="Slide Number Placeholder 3"/>
          <p:cNvSpPr>
            <a:spLocks noGrp="1"/>
          </p:cNvSpPr>
          <p:nvPr>
            <p:ph type="sldNum" sz="quarter" idx="10"/>
          </p:nvPr>
        </p:nvSpPr>
        <p:spPr/>
        <p:txBody>
          <a:bodyPr/>
          <a:lstStyle/>
          <a:p>
            <a:fld id="{1BA16725-B587-8740-B16C-AD23916C6FF1}" type="slidenum">
              <a:rPr lang="en-US" smtClean="0"/>
              <a:t>3</a:t>
            </a:fld>
            <a:endParaRPr lang="en-US"/>
          </a:p>
        </p:txBody>
      </p:sp>
    </p:spTree>
    <p:extLst>
      <p:ext uri="{BB962C8B-B14F-4D97-AF65-F5344CB8AC3E}">
        <p14:creationId xmlns:p14="http://schemas.microsoft.com/office/powerpoint/2010/main" val="641946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b="0" i="0" u="none" baseline="0"/>
              <a:t>Muchas personas prefieren mensajes de texto o videollamadas. Deberá averiguar si su autoridad de tránsito usa esos métodos. La mayoría lo hace, ¡pero eso podría ser algo por lo qué abogar!</a:t>
            </a:r>
          </a:p>
          <a:p>
            <a:endParaRPr lang="x-none" dirty="0"/>
          </a:p>
        </p:txBody>
      </p:sp>
      <p:sp>
        <p:nvSpPr>
          <p:cNvPr id="4" name="Slide Number Placeholder 3"/>
          <p:cNvSpPr>
            <a:spLocks noGrp="1"/>
          </p:cNvSpPr>
          <p:nvPr>
            <p:ph type="sldNum" sz="quarter" idx="5"/>
          </p:nvPr>
        </p:nvSpPr>
        <p:spPr/>
        <p:txBody>
          <a:bodyPr/>
          <a:lstStyle/>
          <a:p>
            <a:pPr algn="l" rtl="0"/>
            <a:fld id="{1BA16725-B587-8740-B16C-AD23916C6FF1}" type="slidenum">
              <a:rPr/>
              <a:t>5</a:t>
            </a:fld>
            <a:endParaRPr lang="x-none"/>
          </a:p>
        </p:txBody>
      </p:sp>
    </p:spTree>
    <p:extLst>
      <p:ext uri="{BB962C8B-B14F-4D97-AF65-F5344CB8AC3E}">
        <p14:creationId xmlns:p14="http://schemas.microsoft.com/office/powerpoint/2010/main" val="142570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b="0" i="0" u="none" baseline="0"/>
              <a:t>Una buena queja es: educada, directa y en base a hechos. Indique el problema, los detalles que tiene y lo que le gustaría que hagan exactamente para hacer seguimiento. No entre en el debate de si su queja es válida o de quién es la culpa. Diga: esta es mi queja, por favor ____ y pida algo específico. Si dicen que no lo harán, entonces usted tendría que elevar su queja a una autoridad superior. Si dicen que sí, agradézcales. </a:t>
            </a:r>
          </a:p>
          <a:p>
            <a:endParaRPr lang="x-none" dirty="0"/>
          </a:p>
        </p:txBody>
      </p:sp>
      <p:sp>
        <p:nvSpPr>
          <p:cNvPr id="4" name="Slide Number Placeholder 3"/>
          <p:cNvSpPr>
            <a:spLocks noGrp="1"/>
          </p:cNvSpPr>
          <p:nvPr>
            <p:ph type="sldNum" sz="quarter" idx="5"/>
          </p:nvPr>
        </p:nvSpPr>
        <p:spPr/>
        <p:txBody>
          <a:bodyPr/>
          <a:lstStyle/>
          <a:p>
            <a:pPr algn="l" rtl="0"/>
            <a:fld id="{1BA16725-B587-8740-B16C-AD23916C6FF1}" type="slidenum">
              <a:rPr/>
              <a:t>6</a:t>
            </a:fld>
            <a:endParaRPr lang="x-none"/>
          </a:p>
        </p:txBody>
      </p:sp>
    </p:spTree>
    <p:extLst>
      <p:ext uri="{BB962C8B-B14F-4D97-AF65-F5344CB8AC3E}">
        <p14:creationId xmlns:p14="http://schemas.microsoft.com/office/powerpoint/2010/main" val="286504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x-none" b="0" i="0" u="none" baseline="0"/>
              <a:t>Mostrar durante los comentarios de cierre: Hemos realizado esta capacitación no solo para brindarle información, sino para que tome acción. ¡Queremos verlo hablar, participar en estos grupos y lograr un cambio en este asunto! </a:t>
            </a:r>
            <a:r>
              <a:rPr lang="x-none" sz="1200" b="0" i="0" u="none" kern="1200" baseline="0">
                <a:solidFill>
                  <a:schemeClr val="tx1"/>
                </a:solidFill>
                <a:effectLst/>
                <a:latin typeface="+mn-lt"/>
                <a:ea typeface="+mn-ea"/>
                <a:cs typeface="+mn-cs"/>
              </a:rPr>
              <a:t>Por favor manténgase en contacto con nosotros y háganos saber cuando participe en alguna actividad de defensa de tránsito, ya sea asistiendo a una reunión, mitin, brindando un testimonio o uniéndose a un grupo de autodefensa. </a:t>
            </a:r>
            <a:endParaRPr lang="x-none" dirty="0"/>
          </a:p>
        </p:txBody>
      </p:sp>
      <p:sp>
        <p:nvSpPr>
          <p:cNvPr id="4" name="Slide Number Placeholder 3"/>
          <p:cNvSpPr>
            <a:spLocks noGrp="1"/>
          </p:cNvSpPr>
          <p:nvPr>
            <p:ph type="sldNum" sz="quarter" idx="5"/>
          </p:nvPr>
        </p:nvSpPr>
        <p:spPr/>
        <p:txBody>
          <a:bodyPr/>
          <a:lstStyle/>
          <a:p>
            <a:pPr algn="l" rtl="0"/>
            <a:fld id="{1BA16725-B587-8740-B16C-AD23916C6FF1}" type="slidenum">
              <a:rPr/>
              <a:t>14</a:t>
            </a:fld>
            <a:endParaRPr lang="x-none"/>
          </a:p>
        </p:txBody>
      </p:sp>
    </p:spTree>
    <p:extLst>
      <p:ext uri="{BB962C8B-B14F-4D97-AF65-F5344CB8AC3E}">
        <p14:creationId xmlns:p14="http://schemas.microsoft.com/office/powerpoint/2010/main" val="17493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CBFBD1-D74E-8F46-8972-0F4DB0CCBA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5B80B4A-CFAA-FF45-B029-C90C5239E0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AA564C54-FDC5-5743-B1FE-0FCC28BF1F47}"/>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558BDFD8-5ADE-4649-910F-AE142EA90C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8D34828-ECE0-B749-A727-43C03B678E2A}"/>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1935302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32707B-F4AC-C342-ADC2-7868D3F468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126874F-301D-AF46-9417-BBB6511038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52CA415-BB0D-994A-9813-5B8A0370C076}"/>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FDD61C37-38E5-904A-92E7-08EDBA05C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986F1FB-B009-3946-9442-079A73E1191D}"/>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998355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AE4363D-9151-1742-B71E-4E1004F266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2FC5C75-3350-1F44-A06C-3CBBAA484B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405FC54-C981-9C4A-BD9B-08B0D87BE59B}"/>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6FE2A4C6-69DC-9A45-A01C-AE906FBCD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BB3C8DE-80BB-764B-972D-34C902E69459}"/>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3142777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F5E2F-82AB-3648-8F59-E2041F8806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31AB1AA-6AA8-4441-91B7-0BD831DCDD3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CAA36EB-4E25-6C45-82E1-F4D1742C9A91}"/>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434CB811-F0BA-C746-B713-A289E2126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4F478FD-D859-B244-85A3-59B341701EB3}"/>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3422151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7AA05D-D024-C848-9CC3-78501C35D7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924F0F8D-42D1-4B43-B087-9316FA6F37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31CC1CA1-C4CD-A54C-963B-E731E4D36149}"/>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2C841B38-4646-624C-B4E6-64EA1010E2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50B361F-B589-0144-A38A-37024A6693B2}"/>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409403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DB68CB-6FCF-6F49-89B1-C5AF129911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FDA072D-ABED-7E46-B333-F44898AAB0A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F907AAB-6E41-5043-8FCF-84C60B417C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D0F6F79-1321-934C-9D0E-25C73E31EA89}"/>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6" name="Footer Placeholder 5">
            <a:extLst>
              <a:ext uri="{FF2B5EF4-FFF2-40B4-BE49-F238E27FC236}">
                <a16:creationId xmlns:a16="http://schemas.microsoft.com/office/drawing/2014/main" xmlns="" id="{3511BDAD-2661-E140-AD8A-CD36FD4C90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18F2BFB-F2E2-C448-961A-95AEEF968AD4}"/>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220467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2D58-9AB1-F84F-9623-F41DEDE138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1994F65-84CA-504B-AE23-41E940290B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06F56A9-E6E4-744E-A175-FAB5A31C11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777DDA9B-B4FF-7842-8545-8EC80FAECD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6968263-D400-424A-A2AD-3BA1B6ABF3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EB51089-DFB9-B444-B84A-D5AC25E38154}"/>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8" name="Footer Placeholder 7">
            <a:extLst>
              <a:ext uri="{FF2B5EF4-FFF2-40B4-BE49-F238E27FC236}">
                <a16:creationId xmlns:a16="http://schemas.microsoft.com/office/drawing/2014/main" xmlns="" id="{85DCABF0-C3C3-694A-9946-AFA0DDC7073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C2CF2B8-06E7-1B4C-BD04-CBE8D3DC7575}"/>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163167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2DF25A-5036-7748-8C46-133DBB166A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34F919A-FCF9-4145-9996-C81B708D072C}"/>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4" name="Footer Placeholder 3">
            <a:extLst>
              <a:ext uri="{FF2B5EF4-FFF2-40B4-BE49-F238E27FC236}">
                <a16:creationId xmlns:a16="http://schemas.microsoft.com/office/drawing/2014/main" xmlns="" id="{38449AAB-8AE4-0349-B4DE-21E08FC598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AAE009DE-A3F7-2040-873A-FC76B0F50491}"/>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2749134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374AA44-9F6C-064D-B587-C1FA8F5015D3}"/>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3" name="Footer Placeholder 2">
            <a:extLst>
              <a:ext uri="{FF2B5EF4-FFF2-40B4-BE49-F238E27FC236}">
                <a16:creationId xmlns:a16="http://schemas.microsoft.com/office/drawing/2014/main" xmlns="" id="{7095D9D4-3231-0344-BACC-7CDE49634A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9104B97-3E70-FE42-9ED9-7A95E034A475}"/>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127426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C751E3-530D-CB4F-BEBB-41E80C7FDC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03D218C-167C-014B-A7CF-467163F9F8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D7F0D28-838D-5C43-BCDA-BC40D930CE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1CD4FE7-40D9-CD48-B698-2EA3B58F71FA}"/>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6" name="Footer Placeholder 5">
            <a:extLst>
              <a:ext uri="{FF2B5EF4-FFF2-40B4-BE49-F238E27FC236}">
                <a16:creationId xmlns:a16="http://schemas.microsoft.com/office/drawing/2014/main" xmlns="" id="{22C8E311-D013-CA4B-A67D-EAA8F7DBC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35467B-A5F1-4040-BE1F-07217858FC69}"/>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1822539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87D1B5-1FA9-4B47-8118-A1D7AF8694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0605E5F-D520-3B46-824F-493A29CE52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0658625-5066-6743-81BF-7BF23DB44A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16171E9-361B-A44E-9C63-B4D3B17232FE}"/>
              </a:ext>
            </a:extLst>
          </p:cNvPr>
          <p:cNvSpPr>
            <a:spLocks noGrp="1"/>
          </p:cNvSpPr>
          <p:nvPr>
            <p:ph type="dt" sz="half" idx="10"/>
          </p:nvPr>
        </p:nvSpPr>
        <p:spPr/>
        <p:txBody>
          <a:bodyPr/>
          <a:lstStyle/>
          <a:p>
            <a:fld id="{93CC563E-624A-EF4B-A3FF-A37839937D2A}" type="datetimeFigureOut">
              <a:rPr lang="en-US" smtClean="0"/>
              <a:t>7/29/21</a:t>
            </a:fld>
            <a:endParaRPr lang="en-US"/>
          </a:p>
        </p:txBody>
      </p:sp>
      <p:sp>
        <p:nvSpPr>
          <p:cNvPr id="6" name="Footer Placeholder 5">
            <a:extLst>
              <a:ext uri="{FF2B5EF4-FFF2-40B4-BE49-F238E27FC236}">
                <a16:creationId xmlns:a16="http://schemas.microsoft.com/office/drawing/2014/main" xmlns="" id="{F7EADE4B-2DAC-A74A-862C-E3F4AB3F00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1A14478-1E3E-1946-A678-151094AD18CE}"/>
              </a:ext>
            </a:extLst>
          </p:cNvPr>
          <p:cNvSpPr>
            <a:spLocks noGrp="1"/>
          </p:cNvSpPr>
          <p:nvPr>
            <p:ph type="sldNum" sz="quarter" idx="12"/>
          </p:nvPr>
        </p:nvSpPr>
        <p:spPr/>
        <p:txBody>
          <a:bodyPr/>
          <a:lstStyle/>
          <a:p>
            <a:fld id="{6A69C5DB-D7EA-594D-93B2-E5D8762C0F16}" type="slidenum">
              <a:rPr lang="en-US" smtClean="0"/>
              <a:t>‹#›</a:t>
            </a:fld>
            <a:endParaRPr lang="en-US"/>
          </a:p>
        </p:txBody>
      </p:sp>
    </p:spTree>
    <p:extLst>
      <p:ext uri="{BB962C8B-B14F-4D97-AF65-F5344CB8AC3E}">
        <p14:creationId xmlns:p14="http://schemas.microsoft.com/office/powerpoint/2010/main" val="2602133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43607BF-8980-D244-972F-1E59A0E1A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6FD6AF2-A1F6-0342-81C0-621A653093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3C76410-FC20-7C4E-B2D8-CBE37791D4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CC563E-624A-EF4B-A3FF-A37839937D2A}" type="datetimeFigureOut">
              <a:rPr lang="en-US" smtClean="0"/>
              <a:t>7/29/21</a:t>
            </a:fld>
            <a:endParaRPr lang="en-US"/>
          </a:p>
        </p:txBody>
      </p:sp>
      <p:sp>
        <p:nvSpPr>
          <p:cNvPr id="5" name="Footer Placeholder 4">
            <a:extLst>
              <a:ext uri="{FF2B5EF4-FFF2-40B4-BE49-F238E27FC236}">
                <a16:creationId xmlns:a16="http://schemas.microsoft.com/office/drawing/2014/main" xmlns="" id="{39A17E27-3107-3F44-B57F-9A9C968D71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D602DE6-C4DC-9141-8D0E-756B24E4AF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9C5DB-D7EA-594D-93B2-E5D8762C0F16}" type="slidenum">
              <a:rPr lang="en-US" smtClean="0"/>
              <a:t>‹#›</a:t>
            </a:fld>
            <a:endParaRPr lang="en-US"/>
          </a:p>
        </p:txBody>
      </p:sp>
    </p:spTree>
    <p:extLst>
      <p:ext uri="{BB962C8B-B14F-4D97-AF65-F5344CB8AC3E}">
        <p14:creationId xmlns:p14="http://schemas.microsoft.com/office/powerpoint/2010/main" val="1706150799"/>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 Id="rId3" Type="http://schemas.openxmlformats.org/officeDocument/2006/relationships/hyperlink" Target="https://nytransit.org/new-yorkers-for-a-better-trans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www.adata.org/" TargetMode="External"/><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hyperlink" Target="https://www.facebook.com/groups/sanysr2r" TargetMode="External"/><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2r@sanys.org" TargetMode="External"/><Relationship Id="rId3" Type="http://schemas.openxmlformats.org/officeDocument/2006/relationships/hyperlink" Target="https://www.facebook.com/groups/sanysr2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putnamcountyny.com/transportation/" TargetMode="External"/><Relationship Id="rId4" Type="http://schemas.openxmlformats.org/officeDocument/2006/relationships/hyperlink" Target="http://rocklandgov.com/departments/public-transportation/transport-of-rockland/" TargetMode="External"/><Relationship Id="rId5" Type="http://schemas.openxmlformats.org/officeDocument/2006/relationships/hyperlink" Target="http://sullivanny.us/Departments/Transportation" TargetMode="External"/><Relationship Id="rId1" Type="http://schemas.openxmlformats.org/officeDocument/2006/relationships/slideLayout" Target="../slideLayouts/slideLayout2.xml"/><Relationship Id="rId2" Type="http://schemas.openxmlformats.org/officeDocument/2006/relationships/hyperlink" Target="http://www.transitorange.info/bus-servic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7BE46393-A6F2-0646-AB41-BB9197CCD2A1}"/>
              </a:ext>
            </a:extLst>
          </p:cNvPr>
          <p:cNvSpPr txBox="1"/>
          <p:nvPr/>
        </p:nvSpPr>
        <p:spPr>
          <a:xfrm>
            <a:off x="4024055" y="4450610"/>
            <a:ext cx="4143891" cy="969496"/>
          </a:xfrm>
          <a:prstGeom prst="rect">
            <a:avLst/>
          </a:prstGeom>
          <a:noFill/>
        </p:spPr>
        <p:txBody>
          <a:bodyPr wrap="none" rtlCol="0">
            <a:spAutoFit/>
          </a:bodyPr>
          <a:lstStyle/>
          <a:p>
            <a:pPr algn="ctr" rtl="0"/>
            <a:endParaRPr lang="x-none" sz="900" dirty="0">
              <a:latin typeface="Arial Rounded MT Bold" panose="020F0704030504030204" pitchFamily="34" charset="77"/>
            </a:endParaRPr>
          </a:p>
          <a:p>
            <a:pPr algn="ctr" rtl="0"/>
            <a:r>
              <a:rPr lang="x-none" sz="2400" b="0" i="0" u="none" baseline="0" dirty="0">
                <a:solidFill>
                  <a:srgbClr val="002060"/>
                </a:solidFill>
                <a:latin typeface="Arial Rounded MT Bold" panose="020F0704030504030204" pitchFamily="34" charset="77"/>
              </a:rPr>
              <a:t>Los presentadores de hoy:</a:t>
            </a:r>
          </a:p>
          <a:p>
            <a:pPr algn="ctr"/>
            <a:r>
              <a:rPr lang="es-US" sz="2400" dirty="0">
                <a:solidFill>
                  <a:srgbClr val="FF0000"/>
                </a:solidFill>
                <a:latin typeface="Arial Rounded MT Bold" panose="020F0704030504030204" pitchFamily="34" charset="77"/>
              </a:rPr>
              <a:t>Sus nombres aquí</a:t>
            </a:r>
            <a:endParaRPr lang="x-none" sz="2400" b="0" i="0" u="none" baseline="0" dirty="0">
              <a:solidFill>
                <a:srgbClr val="FF0000"/>
              </a:solidFill>
              <a:latin typeface="Arial Rounded MT Bold" panose="020F0704030504030204" pitchFamily="34" charset="77"/>
            </a:endParaRPr>
          </a:p>
        </p:txBody>
      </p:sp>
      <p:pic>
        <p:nvPicPr>
          <p:cNvPr id="10" name="Picture 9" descr="A screenshot of a cell phone&#10;&#10;Description automatically generated">
            <a:extLst>
              <a:ext uri="{FF2B5EF4-FFF2-40B4-BE49-F238E27FC236}">
                <a16:creationId xmlns:a16="http://schemas.microsoft.com/office/drawing/2014/main" xmlns="" id="{B7B16E0B-D8A7-A44A-B082-9A7D913020DA}"/>
              </a:ext>
            </a:extLst>
          </p:cNvPr>
          <p:cNvPicPr>
            <a:picLocks noChangeAspect="1"/>
          </p:cNvPicPr>
          <p:nvPr/>
        </p:nvPicPr>
        <p:blipFill>
          <a:blip r:embed="rId3">
            <a:duotone>
              <a:prstClr val="black"/>
              <a:schemeClr val="accent4">
                <a:lumMod val="20000"/>
                <a:lumOff val="80000"/>
                <a:tint val="45000"/>
                <a:satMod val="400000"/>
              </a:schemeClr>
            </a:duotone>
          </a:blip>
          <a:stretch>
            <a:fillRect/>
          </a:stretch>
        </p:blipFill>
        <p:spPr>
          <a:xfrm>
            <a:off x="7462840" y="5688181"/>
            <a:ext cx="3069694" cy="1013996"/>
          </a:xfrm>
          <a:prstGeom prst="rect">
            <a:avLst/>
          </a:prstGeom>
        </p:spPr>
      </p:pic>
      <p:sp>
        <p:nvSpPr>
          <p:cNvPr id="11" name="TextBox 10">
            <a:extLst>
              <a:ext uri="{FF2B5EF4-FFF2-40B4-BE49-F238E27FC236}">
                <a16:creationId xmlns:a16="http://schemas.microsoft.com/office/drawing/2014/main" xmlns="" id="{2FD657D7-9170-0C45-9D46-DF27DD8EA87F}"/>
              </a:ext>
            </a:extLst>
          </p:cNvPr>
          <p:cNvSpPr txBox="1"/>
          <p:nvPr/>
        </p:nvSpPr>
        <p:spPr>
          <a:xfrm>
            <a:off x="6419273" y="6251386"/>
            <a:ext cx="1652137" cy="369332"/>
          </a:xfrm>
          <a:prstGeom prst="rect">
            <a:avLst/>
          </a:prstGeom>
          <a:noFill/>
        </p:spPr>
        <p:txBody>
          <a:bodyPr wrap="square" rtlCol="0">
            <a:spAutoFit/>
          </a:bodyPr>
          <a:lstStyle/>
          <a:p>
            <a:pPr algn="l" rtl="0"/>
            <a:r>
              <a:rPr lang="x-none" b="1" i="0" u="none" baseline="0" dirty="0">
                <a:solidFill>
                  <a:srgbClr val="521B93"/>
                </a:solidFill>
              </a:rPr>
              <a:t>Financiado por</a:t>
            </a:r>
          </a:p>
        </p:txBody>
      </p:sp>
      <p:pic>
        <p:nvPicPr>
          <p:cNvPr id="4" name="Picture 3" descr="A picture containing logo&#10;&#10;Description automatically generated">
            <a:extLst>
              <a:ext uri="{FF2B5EF4-FFF2-40B4-BE49-F238E27FC236}">
                <a16:creationId xmlns:a16="http://schemas.microsoft.com/office/drawing/2014/main" xmlns="" id="{EA52B048-F5B7-574C-8F9F-32F204106D4A}"/>
              </a:ext>
            </a:extLst>
          </p:cNvPr>
          <p:cNvPicPr>
            <a:picLocks noChangeAspect="1"/>
          </p:cNvPicPr>
          <p:nvPr/>
        </p:nvPicPr>
        <p:blipFill>
          <a:blip r:embed="rId4"/>
          <a:stretch>
            <a:fillRect/>
          </a:stretch>
        </p:blipFill>
        <p:spPr>
          <a:xfrm>
            <a:off x="3572454" y="201456"/>
            <a:ext cx="4498956" cy="4498956"/>
          </a:xfrm>
          <a:prstGeom prst="rect">
            <a:avLst/>
          </a:prstGeom>
        </p:spPr>
      </p:pic>
      <p:pic>
        <p:nvPicPr>
          <p:cNvPr id="13" name="Picture 12" descr="A picture containing food, drawing&#10;&#10;Description automatically generated">
            <a:extLst>
              <a:ext uri="{FF2B5EF4-FFF2-40B4-BE49-F238E27FC236}">
                <a16:creationId xmlns:a16="http://schemas.microsoft.com/office/drawing/2014/main" xmlns="" id="{93B180DE-924D-45F2-B8D5-EEB5CFCC723A}"/>
              </a:ext>
            </a:extLst>
          </p:cNvPr>
          <p:cNvPicPr>
            <a:picLocks noChangeAspect="1"/>
          </p:cNvPicPr>
          <p:nvPr/>
        </p:nvPicPr>
        <p:blipFill>
          <a:blip r:embed="rId5">
            <a:duotone>
              <a:prstClr val="black"/>
              <a:schemeClr val="accent4">
                <a:lumMod val="20000"/>
                <a:lumOff val="80000"/>
                <a:tint val="45000"/>
                <a:satMod val="400000"/>
              </a:schemeClr>
            </a:duotone>
          </a:blip>
          <a:stretch>
            <a:fillRect/>
          </a:stretch>
        </p:blipFill>
        <p:spPr>
          <a:xfrm>
            <a:off x="824934" y="1186159"/>
            <a:ext cx="2767729" cy="2767729"/>
          </a:xfrm>
          <a:prstGeom prst="rect">
            <a:avLst/>
          </a:prstGeom>
        </p:spPr>
      </p:pic>
      <p:pic>
        <p:nvPicPr>
          <p:cNvPr id="14" name="Picture 13" descr="A picture containing device&#10;&#10;Description automatically generated">
            <a:extLst>
              <a:ext uri="{FF2B5EF4-FFF2-40B4-BE49-F238E27FC236}">
                <a16:creationId xmlns:a16="http://schemas.microsoft.com/office/drawing/2014/main" xmlns="" id="{896A1B16-2582-40F0-BD11-EF20D6CED5BC}"/>
              </a:ext>
            </a:extLst>
          </p:cNvPr>
          <p:cNvPicPr>
            <a:picLocks noChangeAspect="1"/>
          </p:cNvPicPr>
          <p:nvPr/>
        </p:nvPicPr>
        <p:blipFill rotWithShape="1">
          <a:blip r:embed="rId6">
            <a:duotone>
              <a:prstClr val="black"/>
              <a:schemeClr val="accent4">
                <a:lumMod val="20000"/>
                <a:lumOff val="80000"/>
                <a:tint val="45000"/>
                <a:satMod val="400000"/>
              </a:schemeClr>
            </a:duotone>
          </a:blip>
          <a:srcRect l="4463" t="6930" r="5372" b="6930"/>
          <a:stretch/>
        </p:blipFill>
        <p:spPr>
          <a:xfrm>
            <a:off x="8149594" y="1186159"/>
            <a:ext cx="2897097" cy="2767729"/>
          </a:xfrm>
          <a:prstGeom prst="rect">
            <a:avLst/>
          </a:prstGeom>
          <a:solidFill>
            <a:schemeClr val="accent4">
              <a:lumMod val="20000"/>
              <a:lumOff val="80000"/>
            </a:schemeClr>
          </a:solidFill>
        </p:spPr>
      </p:pic>
    </p:spTree>
    <p:extLst>
      <p:ext uri="{BB962C8B-B14F-4D97-AF65-F5344CB8AC3E}">
        <p14:creationId xmlns:p14="http://schemas.microsoft.com/office/powerpoint/2010/main" val="2784957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77B6712D-1693-D942-AC41-C959047C23F2}"/>
              </a:ext>
            </a:extLst>
          </p:cNvPr>
          <p:cNvPicPr>
            <a:picLocks noGrp="1" noChangeAspect="1"/>
          </p:cNvPicPr>
          <p:nvPr>
            <p:ph idx="1"/>
          </p:nvPr>
        </p:nvPicPr>
        <p:blipFill rotWithShape="1">
          <a:blip r:embed="rId2"/>
          <a:srcRect l="87507" b="85149"/>
          <a:stretch/>
        </p:blipFill>
        <p:spPr>
          <a:xfrm>
            <a:off x="10148934" y="0"/>
            <a:ext cx="1363511" cy="1032095"/>
          </a:xfrm>
        </p:spPr>
      </p:pic>
      <p:graphicFrame>
        <p:nvGraphicFramePr>
          <p:cNvPr id="3" name="Table 3">
            <a:extLst>
              <a:ext uri="{FF2B5EF4-FFF2-40B4-BE49-F238E27FC236}">
                <a16:creationId xmlns:a16="http://schemas.microsoft.com/office/drawing/2014/main" xmlns="" id="{9EEE9786-777B-403C-8DEA-7F9CF18699E0}"/>
              </a:ext>
            </a:extLst>
          </p:cNvPr>
          <p:cNvGraphicFramePr>
            <a:graphicFrameLocks noGrp="1"/>
          </p:cNvGraphicFramePr>
          <p:nvPr>
            <p:extLst>
              <p:ext uri="{D42A27DB-BD31-4B8C-83A1-F6EECF244321}">
                <p14:modId xmlns:p14="http://schemas.microsoft.com/office/powerpoint/2010/main" val="662703496"/>
              </p:ext>
            </p:extLst>
          </p:nvPr>
        </p:nvGraphicFramePr>
        <p:xfrm>
          <a:off x="679554" y="493372"/>
          <a:ext cx="10690408" cy="5529974"/>
        </p:xfrm>
        <a:graphic>
          <a:graphicData uri="http://schemas.openxmlformats.org/drawingml/2006/table">
            <a:tbl>
              <a:tblPr firstRow="1" bandRow="1">
                <a:tableStyleId>{5C22544A-7EE6-4342-B048-85BDC9FD1C3A}</a:tableStyleId>
              </a:tblPr>
              <a:tblGrid>
                <a:gridCol w="2802555">
                  <a:extLst>
                    <a:ext uri="{9D8B030D-6E8A-4147-A177-3AD203B41FA5}">
                      <a16:colId xmlns:a16="http://schemas.microsoft.com/office/drawing/2014/main" xmlns="" val="1926433463"/>
                    </a:ext>
                  </a:extLst>
                </a:gridCol>
                <a:gridCol w="2918691">
                  <a:extLst>
                    <a:ext uri="{9D8B030D-6E8A-4147-A177-3AD203B41FA5}">
                      <a16:colId xmlns:a16="http://schemas.microsoft.com/office/drawing/2014/main" xmlns="" val="2762245809"/>
                    </a:ext>
                  </a:extLst>
                </a:gridCol>
                <a:gridCol w="2373541">
                  <a:extLst>
                    <a:ext uri="{9D8B030D-6E8A-4147-A177-3AD203B41FA5}">
                      <a16:colId xmlns:a16="http://schemas.microsoft.com/office/drawing/2014/main" xmlns="" val="688247521"/>
                    </a:ext>
                  </a:extLst>
                </a:gridCol>
                <a:gridCol w="2595621">
                  <a:extLst>
                    <a:ext uri="{9D8B030D-6E8A-4147-A177-3AD203B41FA5}">
                      <a16:colId xmlns:a16="http://schemas.microsoft.com/office/drawing/2014/main" xmlns="" val="1009054221"/>
                    </a:ext>
                  </a:extLst>
                </a:gridCol>
              </a:tblGrid>
              <a:tr h="491943">
                <a:tc gridSpan="4">
                  <a:txBody>
                    <a:bodyPr/>
                    <a:lstStyle/>
                    <a:p>
                      <a:pPr marL="0" indent="0" algn="ctr" rtl="0">
                        <a:lnSpc>
                          <a:spcPct val="100000"/>
                        </a:lnSpc>
                        <a:spcAft>
                          <a:spcPts val="0"/>
                        </a:spcAft>
                      </a:pPr>
                      <a:r>
                        <a:rPr lang="x-none" sz="2000" b="1" i="0" u="none" baseline="0">
                          <a:solidFill>
                            <a:schemeClr val="tx1"/>
                          </a:solidFill>
                          <a:latin typeface="+mn-lt"/>
                        </a:rPr>
                        <a:t>Asuntos de transporte por los que se ha abogado</a:t>
                      </a:r>
                      <a:endParaRPr lang="x-none" sz="2000" b="1" dirty="0">
                        <a:solidFill>
                          <a:schemeClr val="tx1"/>
                        </a:solidFill>
                        <a:latin typeface="+mn-lt"/>
                      </a:endParaRPr>
                    </a:p>
                  </a:txBody>
                  <a:tcPr marL="72000" marR="72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indent="0" algn="l" rtl="0">
                        <a:lnSpc>
                          <a:spcPct val="100000"/>
                        </a:lnSpc>
                        <a:spcAft>
                          <a:spcPts val="0"/>
                        </a:spcAft>
                      </a:pPr>
                      <a:endParaRPr lang="x-none" sz="1800" dirty="0">
                        <a:effectLst/>
                        <a:latin typeface="+mn-lt"/>
                        <a:ea typeface="DengXia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l" rtl="0">
                        <a:lnSpc>
                          <a:spcPct val="100000"/>
                        </a:lnSpc>
                        <a:spcAft>
                          <a:spcPts val="0"/>
                        </a:spcAft>
                      </a:pPr>
                      <a:endParaRPr lang="x-none" sz="1800" dirty="0">
                        <a:effectLst/>
                        <a:latin typeface="+mn-lt"/>
                        <a:ea typeface="DengXia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indent="0" algn="l" rtl="0">
                        <a:lnSpc>
                          <a:spcPct val="100000"/>
                        </a:lnSpc>
                        <a:spcAft>
                          <a:spcPts val="0"/>
                        </a:spcAft>
                      </a:pPr>
                      <a:endParaRPr lang="x-none" sz="1800" dirty="0">
                        <a:effectLst/>
                        <a:latin typeface="+mn-lt"/>
                        <a:ea typeface="DengXian" panose="02010600030101010101" pitchFamily="2" charset="-122"/>
                        <a:cs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1716887462"/>
                  </a:ext>
                </a:extLst>
              </a:tr>
              <a:tr h="561164">
                <a:tc>
                  <a:txBody>
                    <a:bodyPr/>
                    <a:lstStyle/>
                    <a:p>
                      <a:pPr marL="0" indent="0" algn="ctr" rtl="0">
                        <a:lnSpc>
                          <a:spcPct val="100000"/>
                        </a:lnSpc>
                        <a:spcAft>
                          <a:spcPts val="0"/>
                        </a:spcAft>
                      </a:pPr>
                      <a:r>
                        <a:rPr lang="x-none" sz="1600" b="1" i="0" u="none" baseline="0" dirty="0">
                          <a:solidFill>
                            <a:schemeClr val="tx1"/>
                          </a:solidFill>
                          <a:latin typeface="+mn-lt"/>
                        </a:rPr>
                        <a:t>Problema</a:t>
                      </a:r>
                      <a:endParaRPr lang="x-none" sz="1600" b="1" dirty="0">
                        <a:solidFill>
                          <a:schemeClr val="tx1"/>
                        </a:solidFill>
                        <a:latin typeface="+mn-lt"/>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a:lnSpc>
                          <a:spcPct val="100000"/>
                        </a:lnSpc>
                        <a:spcAft>
                          <a:spcPts val="0"/>
                        </a:spcAft>
                      </a:pPr>
                      <a:r>
                        <a:rPr lang="x-none" sz="1600" b="1" i="0" u="none" baseline="0">
                          <a:solidFill>
                            <a:srgbClr val="000000"/>
                          </a:solidFill>
                          <a:effectLst/>
                          <a:latin typeface="+mn-lt"/>
                          <a:ea typeface="Times New Roman" panose="02020603050405020304" pitchFamily="18" charset="0"/>
                          <a:cs typeface="Arial" panose="020B0604020202020204" pitchFamily="34" charset="0"/>
                        </a:rPr>
                        <a:t>Posible solución/qué pedir</a:t>
                      </a:r>
                      <a:endParaRPr lang="x-none" sz="1600" b="1"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a:lnSpc>
                          <a:spcPct val="100000"/>
                        </a:lnSpc>
                        <a:spcAft>
                          <a:spcPts val="0"/>
                        </a:spcAft>
                      </a:pPr>
                      <a:r>
                        <a:rPr lang="x-none" sz="1600" b="1" i="0" u="none" baseline="0" dirty="0">
                          <a:solidFill>
                            <a:srgbClr val="000000"/>
                          </a:solidFill>
                          <a:effectLst/>
                          <a:latin typeface="+mn-lt"/>
                          <a:ea typeface="Times New Roman" panose="02020603050405020304" pitchFamily="18" charset="0"/>
                          <a:cs typeface="Arial" panose="020B0604020202020204" pitchFamily="34" charset="0"/>
                        </a:rPr>
                        <a:t>Objetivo/a </a:t>
                      </a:r>
                      <a:br>
                        <a:rPr lang="x-none" sz="1600" b="1" i="0" u="none" baseline="0" dirty="0">
                          <a:solidFill>
                            <a:srgbClr val="000000"/>
                          </a:solidFill>
                          <a:effectLst/>
                          <a:latin typeface="+mn-lt"/>
                          <a:ea typeface="Times New Roman" panose="02020603050405020304" pitchFamily="18" charset="0"/>
                          <a:cs typeface="Arial" panose="020B0604020202020204" pitchFamily="34" charset="0"/>
                        </a:rPr>
                      </a:br>
                      <a:r>
                        <a:rPr lang="x-none" sz="1600" b="1" i="0" u="none" baseline="0" dirty="0">
                          <a:solidFill>
                            <a:srgbClr val="000000"/>
                          </a:solidFill>
                          <a:effectLst/>
                          <a:latin typeface="+mn-lt"/>
                          <a:ea typeface="Times New Roman" panose="02020603050405020304" pitchFamily="18" charset="0"/>
                          <a:cs typeface="Arial" panose="020B0604020202020204" pitchFamily="34" charset="0"/>
                        </a:rPr>
                        <a:t>quién pedirlo</a:t>
                      </a:r>
                      <a:endParaRPr lang="x-none" sz="1600" b="1"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rtl="0">
                        <a:lnSpc>
                          <a:spcPct val="100000"/>
                        </a:lnSpc>
                        <a:spcAft>
                          <a:spcPts val="0"/>
                        </a:spcAft>
                      </a:pPr>
                      <a:r>
                        <a:rPr lang="x-none" sz="1600" b="1" i="0" u="none" baseline="0" dirty="0">
                          <a:solidFill>
                            <a:srgbClr val="000000"/>
                          </a:solidFill>
                          <a:effectLst/>
                          <a:latin typeface="+mn-lt"/>
                          <a:ea typeface="Times New Roman" panose="02020603050405020304" pitchFamily="18" charset="0"/>
                          <a:cs typeface="Arial" panose="020B0604020202020204" pitchFamily="34" charset="0"/>
                        </a:rPr>
                        <a:t>Trabajando/trabajó </a:t>
                      </a:r>
                      <a:br>
                        <a:rPr lang="x-none" sz="1600" b="1" i="0" u="none" baseline="0" dirty="0">
                          <a:solidFill>
                            <a:srgbClr val="000000"/>
                          </a:solidFill>
                          <a:effectLst/>
                          <a:latin typeface="+mn-lt"/>
                          <a:ea typeface="Times New Roman" panose="02020603050405020304" pitchFamily="18" charset="0"/>
                          <a:cs typeface="Arial" panose="020B0604020202020204" pitchFamily="34" charset="0"/>
                        </a:rPr>
                      </a:br>
                      <a:r>
                        <a:rPr lang="x-none" sz="1600" b="1" i="0" u="none" baseline="0" dirty="0">
                          <a:solidFill>
                            <a:srgbClr val="000000"/>
                          </a:solidFill>
                          <a:effectLst/>
                          <a:latin typeface="+mn-lt"/>
                          <a:ea typeface="Times New Roman" panose="02020603050405020304" pitchFamily="18" charset="0"/>
                          <a:cs typeface="Arial" panose="020B0604020202020204" pitchFamily="34" charset="0"/>
                        </a:rPr>
                        <a:t>en este asunto</a:t>
                      </a:r>
                      <a:endParaRPr lang="x-none" sz="1600" b="1"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253358370"/>
                  </a:ext>
                </a:extLst>
              </a:tr>
              <a:tr h="827266">
                <a:tc>
                  <a:txBody>
                    <a:bodyPr/>
                    <a:lstStyle/>
                    <a:p>
                      <a:pPr marL="0" indent="0" algn="l" rtl="0">
                        <a:lnSpc>
                          <a:spcPct val="100000"/>
                        </a:lnSpc>
                        <a:spcAft>
                          <a:spcPts val="0"/>
                        </a:spcAft>
                      </a:pPr>
                      <a:r>
                        <a:rPr lang="x-none" sz="1600" b="0" i="0" u="none" baseline="0">
                          <a:solidFill>
                            <a:schemeClr val="tx1"/>
                          </a:solidFill>
                          <a:latin typeface="+mn-lt"/>
                        </a:rPr>
                        <a:t>El sistema en general no es inclusivo para personas con discapacidades.</a:t>
                      </a:r>
                      <a:endParaRPr lang="x-none" sz="1600" dirty="0">
                        <a:solidFill>
                          <a:schemeClr val="tx1"/>
                        </a:solidFill>
                        <a:latin typeface="+mn-lt"/>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Crear un panel asesor de discapacidad/accesibilidad.</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dirty="0">
                          <a:solidFill>
                            <a:srgbClr val="000000"/>
                          </a:solidFill>
                          <a:effectLst/>
                          <a:latin typeface="+mn-lt"/>
                          <a:ea typeface="Times New Roman" panose="02020603050405020304" pitchFamily="18" charset="0"/>
                          <a:cs typeface="Arial" panose="020B0604020202020204" pitchFamily="34" charset="0"/>
                        </a:rPr>
                        <a:t>Autoridad de Tránsito</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WNYILC y NFB en Buffalo, Nueva York</a:t>
                      </a:r>
                    </a:p>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Long Island Railroad</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9239248"/>
                  </a:ext>
                </a:extLst>
              </a:tr>
              <a:tr h="887607">
                <a:tc>
                  <a:txBody>
                    <a:bodyPr/>
                    <a:lstStyle/>
                    <a:p>
                      <a:pPr marL="0" indent="0" algn="l" rtl="0">
                        <a:lnSpc>
                          <a:spcPct val="100000"/>
                        </a:lnSpc>
                        <a:spcAft>
                          <a:spcPts val="0"/>
                        </a:spcAft>
                      </a:pPr>
                      <a:r>
                        <a:rPr lang="x-none" sz="1600" b="0" i="0" u="none" baseline="0">
                          <a:solidFill>
                            <a:schemeClr val="tx1"/>
                          </a:solidFill>
                          <a:latin typeface="+mn-lt"/>
                        </a:rPr>
                        <a:t>El sistema en general no funciona para los usuario del servicio de autobús.</a:t>
                      </a:r>
                      <a:endParaRPr lang="x-none" sz="1600" dirty="0">
                        <a:solidFill>
                          <a:schemeClr val="tx1"/>
                        </a:solidFill>
                        <a:latin typeface="+mn-lt"/>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Nombrar a los usuarios del servicio de autobús en la Junta de Comisionados de la Autoridad de Tránsito.</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Gobernador del Estado</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Buffalo Transit Riders United</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89148720"/>
                  </a:ext>
                </a:extLst>
              </a:tr>
              <a:tr h="613295">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Recortes en las líneas de autobús</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dirty="0">
                          <a:solidFill>
                            <a:srgbClr val="000000"/>
                          </a:solidFill>
                          <a:effectLst/>
                          <a:latin typeface="+mn-lt"/>
                          <a:ea typeface="Times New Roman" panose="02020603050405020304" pitchFamily="18" charset="0"/>
                          <a:cs typeface="Arial" panose="020B0604020202020204" pitchFamily="34" charset="0"/>
                        </a:rPr>
                        <a:t>Más financiamiento del gobierno para transporte público.</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dirty="0">
                          <a:solidFill>
                            <a:srgbClr val="000000"/>
                          </a:solidFill>
                          <a:effectLst/>
                          <a:latin typeface="+mn-lt"/>
                          <a:ea typeface="Times New Roman" panose="02020603050405020304" pitchFamily="18" charset="0"/>
                          <a:cs typeface="Arial" panose="020B0604020202020204" pitchFamily="34" charset="0"/>
                        </a:rPr>
                        <a:t>Legisladores</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600" b="0" i="0" u="none" strike="noStrike" baseline="0" dirty="0">
                          <a:solidFill>
                            <a:srgbClr val="0149B7"/>
                          </a:solidFill>
                          <a:effectLst/>
                          <a:latin typeface="+mn-lt"/>
                          <a:ea typeface="Times New Roman" panose="02020603050405020304" pitchFamily="18" charset="0"/>
                          <a:cs typeface="Arial" panose="020B0604020202020204" pitchFamily="34" charset="0"/>
                          <a:hlinkClick r:id="rId3"/>
                        </a:rPr>
                        <a:t>https://nytransit.org/</a:t>
                      </a:r>
                      <a:r>
                        <a:rPr lang="x-none" sz="1600" b="0" i="0" u="none" baseline="0" dirty="0">
                          <a:solidFill>
                            <a:srgbClr val="000000"/>
                          </a:solidFill>
                          <a:effectLst/>
                          <a:latin typeface="+mn-lt"/>
                          <a:ea typeface="Times New Roman" panose="02020603050405020304" pitchFamily="18" charset="0"/>
                          <a:cs typeface="Arial" panose="020B0604020202020204" pitchFamily="34" charset="0"/>
                          <a:hlinkClick r:id="rId3"/>
                        </a:rPr>
                        <a:t>new-yorkers-for-a-better-transit</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30637961"/>
                  </a:ext>
                </a:extLst>
              </a:tr>
              <a:tr h="1126449">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El autobús del servicio de transporte para personas con discapacidades no llega hasta mi casa porque esta queda muy lejos de la línea de autobús.</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Cambiar la ley para aumentar la distancia mínima desde una línea de autobús.</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Legisladores</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x-none" sz="1600" b="0" i="0" u="none" baseline="0">
                          <a:solidFill>
                            <a:srgbClr val="000000"/>
                          </a:solidFill>
                          <a:effectLst/>
                          <a:latin typeface="+mn-lt"/>
                          <a:ea typeface="Times New Roman" panose="02020603050405020304" pitchFamily="18" charset="0"/>
                          <a:cs typeface="Arial" panose="020B0604020202020204" pitchFamily="34" charset="0"/>
                        </a:rPr>
                        <a:t>Senador Tim Kennedy, Autodefensa Stephanie Speaker</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56829275"/>
                  </a:ext>
                </a:extLst>
              </a:tr>
              <a:tr h="841746">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Los conductores son groseros o llegan constantemente tarde.</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a:solidFill>
                            <a:srgbClr val="000000"/>
                          </a:solidFill>
                          <a:effectLst/>
                          <a:latin typeface="+mn-lt"/>
                          <a:ea typeface="Times New Roman" panose="02020603050405020304" pitchFamily="18" charset="0"/>
                          <a:cs typeface="Arial" panose="020B0604020202020204" pitchFamily="34" charset="0"/>
                        </a:rPr>
                        <a:t>Capacitación en concientización sobre discapacidades</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dirty="0">
                          <a:solidFill>
                            <a:srgbClr val="000000"/>
                          </a:solidFill>
                          <a:effectLst/>
                          <a:latin typeface="+mn-lt"/>
                          <a:ea typeface="Times New Roman" panose="02020603050405020304" pitchFamily="18" charset="0"/>
                          <a:cs typeface="Arial" panose="020B0604020202020204" pitchFamily="34" charset="0"/>
                        </a:rPr>
                        <a:t>Autoridad de Tránsito</a:t>
                      </a:r>
                      <a:endParaRPr lang="x-none" sz="1600" dirty="0">
                        <a:effectLst/>
                        <a:latin typeface="+mn-lt"/>
                        <a:ea typeface="DengXian" panose="02010600030101010101" pitchFamily="2" charset="-122"/>
                        <a:cs typeface="Arial" panose="020B0604020202020204" pitchFamily="34" charset="0"/>
                      </a:endParaRPr>
                    </a:p>
                    <a:p>
                      <a:pPr marL="0" indent="0" algn="l" rtl="0">
                        <a:lnSpc>
                          <a:spcPct val="100000"/>
                        </a:lnSpc>
                        <a:spcAft>
                          <a:spcPts val="0"/>
                        </a:spcAft>
                      </a:pPr>
                      <a:r>
                        <a:rPr lang="x-none" sz="1600" b="0" i="0" u="none" baseline="0" dirty="0">
                          <a:solidFill>
                            <a:srgbClr val="000000"/>
                          </a:solidFill>
                          <a:effectLst/>
                          <a:latin typeface="+mn-lt"/>
                          <a:ea typeface="Times New Roman" panose="02020603050405020304" pitchFamily="18" charset="0"/>
                          <a:cs typeface="Arial" panose="020B0604020202020204" pitchFamily="34" charset="0"/>
                        </a:rPr>
                        <a:t>Coordinador de la ADA de la Autoridad de Tránsito</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l" rtl="0">
                        <a:lnSpc>
                          <a:spcPct val="100000"/>
                        </a:lnSpc>
                        <a:spcAft>
                          <a:spcPts val="0"/>
                        </a:spcAft>
                      </a:pPr>
                      <a:r>
                        <a:rPr lang="x-none" sz="1600" b="0" i="0" u="none" baseline="0" dirty="0">
                          <a:solidFill>
                            <a:srgbClr val="000000"/>
                          </a:solidFill>
                          <a:effectLst/>
                          <a:latin typeface="+mn-lt"/>
                          <a:ea typeface="Times New Roman" panose="02020603050405020304" pitchFamily="18" charset="0"/>
                          <a:cs typeface="Arial" panose="020B0604020202020204" pitchFamily="34" charset="0"/>
                        </a:rPr>
                        <a:t>Oficina Oeste de SANYS</a:t>
                      </a:r>
                      <a:endParaRPr lang="x-none" sz="1600" dirty="0">
                        <a:effectLst/>
                        <a:latin typeface="+mn-lt"/>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03666585"/>
                  </a:ext>
                </a:extLst>
              </a:tr>
            </a:tbl>
          </a:graphicData>
        </a:graphic>
      </p:graphicFrame>
      <p:pic>
        <p:nvPicPr>
          <p:cNvPr id="7" name="Content Placeholder 4">
            <a:extLst>
              <a:ext uri="{FF2B5EF4-FFF2-40B4-BE49-F238E27FC236}">
                <a16:creationId xmlns:a16="http://schemas.microsoft.com/office/drawing/2014/main" xmlns="" id="{CECDBC40-5681-4ECE-BC55-A7BCF09DF3F7}"/>
              </a:ext>
            </a:extLst>
          </p:cNvPr>
          <p:cNvPicPr>
            <a:picLocks noChangeAspect="1"/>
          </p:cNvPicPr>
          <p:nvPr/>
        </p:nvPicPr>
        <p:blipFill rotWithShape="1">
          <a:blip r:embed="rId2"/>
          <a:srcRect r="85491" b="89686"/>
          <a:stretch/>
        </p:blipFill>
        <p:spPr>
          <a:xfrm>
            <a:off x="598350" y="7545"/>
            <a:ext cx="1583535" cy="716733"/>
          </a:xfrm>
          <a:prstGeom prst="rect">
            <a:avLst/>
          </a:prstGeom>
        </p:spPr>
      </p:pic>
      <p:pic>
        <p:nvPicPr>
          <p:cNvPr id="8" name="Content Placeholder 4">
            <a:extLst>
              <a:ext uri="{FF2B5EF4-FFF2-40B4-BE49-F238E27FC236}">
                <a16:creationId xmlns:a16="http://schemas.microsoft.com/office/drawing/2014/main" xmlns="" id="{E0F6DAF0-4B13-45FC-88D6-6F9F28B923E2}"/>
              </a:ext>
            </a:extLst>
          </p:cNvPr>
          <p:cNvPicPr>
            <a:picLocks noChangeAspect="1"/>
          </p:cNvPicPr>
          <p:nvPr/>
        </p:nvPicPr>
        <p:blipFill rotWithShape="1">
          <a:blip r:embed="rId2"/>
          <a:srcRect l="48686" t="91910" r="48494" b="5615"/>
          <a:stretch/>
        </p:blipFill>
        <p:spPr>
          <a:xfrm>
            <a:off x="5911913" y="6391747"/>
            <a:ext cx="307818" cy="172015"/>
          </a:xfrm>
          <a:prstGeom prst="rect">
            <a:avLst/>
          </a:prstGeom>
        </p:spPr>
      </p:pic>
    </p:spTree>
    <p:extLst>
      <p:ext uri="{BB962C8B-B14F-4D97-AF65-F5344CB8AC3E}">
        <p14:creationId xmlns:p14="http://schemas.microsoft.com/office/powerpoint/2010/main" val="338982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58A4B77-12A4-1043-A03A-8331B09DD473}"/>
              </a:ext>
            </a:extLst>
          </p:cNvPr>
          <p:cNvPicPr>
            <a:picLocks noChangeAspect="1"/>
          </p:cNvPicPr>
          <p:nvPr/>
        </p:nvPicPr>
        <p:blipFill rotWithShape="1">
          <a:blip r:embed="rId2"/>
          <a:srcRect b="86139"/>
          <a:stretch/>
        </p:blipFill>
        <p:spPr>
          <a:xfrm>
            <a:off x="719528" y="0"/>
            <a:ext cx="10672997" cy="950614"/>
          </a:xfrm>
          <a:prstGeom prst="rect">
            <a:avLst/>
          </a:prstGeom>
        </p:spPr>
      </p:pic>
      <p:graphicFrame>
        <p:nvGraphicFramePr>
          <p:cNvPr id="3" name="Table 3">
            <a:extLst>
              <a:ext uri="{FF2B5EF4-FFF2-40B4-BE49-F238E27FC236}">
                <a16:creationId xmlns:a16="http://schemas.microsoft.com/office/drawing/2014/main" xmlns="" id="{06E32C7C-C72A-4110-9427-5C9F627AC9A0}"/>
              </a:ext>
            </a:extLst>
          </p:cNvPr>
          <p:cNvGraphicFramePr>
            <a:graphicFrameLocks noGrp="1"/>
          </p:cNvGraphicFramePr>
          <p:nvPr>
            <p:extLst>
              <p:ext uri="{D42A27DB-BD31-4B8C-83A1-F6EECF244321}">
                <p14:modId xmlns:p14="http://schemas.microsoft.com/office/powerpoint/2010/main" val="1303116992"/>
              </p:ext>
            </p:extLst>
          </p:nvPr>
        </p:nvGraphicFramePr>
        <p:xfrm>
          <a:off x="600364" y="980492"/>
          <a:ext cx="11074400" cy="5152453"/>
        </p:xfrm>
        <a:graphic>
          <a:graphicData uri="http://schemas.openxmlformats.org/drawingml/2006/table">
            <a:tbl>
              <a:tblPr firstRow="1" bandRow="1">
                <a:tableStyleId>{5C22544A-7EE6-4342-B048-85BDC9FD1C3A}</a:tableStyleId>
              </a:tblPr>
              <a:tblGrid>
                <a:gridCol w="2484581">
                  <a:extLst>
                    <a:ext uri="{9D8B030D-6E8A-4147-A177-3AD203B41FA5}">
                      <a16:colId xmlns:a16="http://schemas.microsoft.com/office/drawing/2014/main" xmlns="" val="1926433463"/>
                    </a:ext>
                  </a:extLst>
                </a:gridCol>
                <a:gridCol w="3454400">
                  <a:extLst>
                    <a:ext uri="{9D8B030D-6E8A-4147-A177-3AD203B41FA5}">
                      <a16:colId xmlns:a16="http://schemas.microsoft.com/office/drawing/2014/main" xmlns="" val="2762245809"/>
                    </a:ext>
                  </a:extLst>
                </a:gridCol>
                <a:gridCol w="2613891">
                  <a:extLst>
                    <a:ext uri="{9D8B030D-6E8A-4147-A177-3AD203B41FA5}">
                      <a16:colId xmlns:a16="http://schemas.microsoft.com/office/drawing/2014/main" xmlns="" val="688247521"/>
                    </a:ext>
                  </a:extLst>
                </a:gridCol>
                <a:gridCol w="2521528">
                  <a:extLst>
                    <a:ext uri="{9D8B030D-6E8A-4147-A177-3AD203B41FA5}">
                      <a16:colId xmlns:a16="http://schemas.microsoft.com/office/drawing/2014/main" xmlns="" val="1009054221"/>
                    </a:ext>
                  </a:extLst>
                </a:gridCol>
              </a:tblGrid>
              <a:tr h="871992">
                <a:tc>
                  <a:txBody>
                    <a:bodyPr/>
                    <a:lstStyle/>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 servicio de transporte para personas con discapacidades requiere 2 semanas de aviso para reservar un traslado (lo que no cumple con la ADA).</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Demanda debido a que como autoridad de transporte PÚBLICO, ellos están violando la ley (esto aplicaría para una compañía de transporte público).</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Autoridad de Tránsito</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Abogado de ADA</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Centro de Derechos por Discapacidad</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99239248"/>
                  </a:ext>
                </a:extLst>
              </a:tr>
              <a:tr h="523195">
                <a:tc>
                  <a:txBody>
                    <a:bodyPr/>
                    <a:lstStyle/>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hay acceso para compartir traslados.</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Requerir que una parte de sus ganancias esté dirigida a la compra de vehículos accesibles para los conductores. </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Oficina del Alcalde</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Funcionarios de la ciudad o del condado</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Chicago</a:t>
                      </a:r>
                      <a:endParaRPr lang="x-none" sz="1600" b="0" spc="-2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989148720"/>
                  </a:ext>
                </a:extLst>
              </a:tr>
              <a:tr h="519493">
                <a:tc>
                  <a:txBody>
                    <a:bodyPr/>
                    <a:lstStyle/>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Elevadores malogrados/</a:t>
                      </a:r>
                      <a:b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estaciones inaccesibles</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Hacer que una compañía arregle los elevadores.</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Autoridad de Tránsito</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Oficina del Alcalde</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AHRC NYC</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130637961"/>
                  </a:ext>
                </a:extLst>
              </a:tr>
              <a:tr h="871992">
                <a:tc>
                  <a:txBody>
                    <a:bodyPr/>
                    <a:lstStyle/>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hay transporte en mi área.</a:t>
                      </a:r>
                      <a:endParaRPr lang="x-none" sz="1600" b="0" spc="-2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Abogar por fondos para pagar combustible para que un amigo o vecino me traslade. Abogar para que los servicios de la Oficina para Personas con Discapacidades del Desarrollo (OPWDD, por sus siglas en inglés) incluyan transporte.</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OPWDD</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Jonathan Doherty y el Alguacil Bower</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456829275"/>
                  </a:ext>
                </a:extLst>
              </a:tr>
              <a:tr h="523195">
                <a:tc>
                  <a:txBody>
                    <a:bodyPr/>
                    <a:lstStyle/>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Debo aprender a tomar el autobús.</a:t>
                      </a:r>
                      <a:endParaRPr lang="x-none" sz="1600" b="0" spc="-2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Hacer un plan con Community Hab, ACESS-VR, otro miembro del personal de apoyo, familiar o amigo.</a:t>
                      </a:r>
                      <a:endParaRPr lang="x-none" sz="1600" b="0" spc="-2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 Plan de educación individualizado (IEP, por sus siglas en inglés) o su Reunión de planificación de vida</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rtl="0">
                        <a:lnSpc>
                          <a:spcPct val="100000"/>
                        </a:lnSpc>
                        <a:spcAft>
                          <a:spcPts val="0"/>
                        </a:spcAft>
                      </a:pPr>
                      <a:r>
                        <a:rPr lang="x-none" sz="1600" b="0" i="0" u="none" spc="-2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Vea el folleto ADV-4/TP-2, Plan de apoyo de capacitación para transporte público</a:t>
                      </a:r>
                      <a:endParaRPr lang="x-none" sz="1600" b="0" spc="-20" dirty="0">
                        <a:effectLst/>
                        <a:latin typeface="Calibri" panose="020F0502020204030204" pitchFamily="34" charset="0"/>
                        <a:ea typeface="DengXian" panose="02010600030101010101" pitchFamily="2" charset="-122"/>
                        <a:cs typeface="Arial" panose="020B0604020202020204" pitchFamily="34" charset="0"/>
                      </a:endParaRPr>
                    </a:p>
                  </a:txBody>
                  <a:tcPr marL="72000" marR="72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703666585"/>
                  </a:ext>
                </a:extLst>
              </a:tr>
            </a:tbl>
          </a:graphicData>
        </a:graphic>
      </p:graphicFrame>
      <p:pic>
        <p:nvPicPr>
          <p:cNvPr id="4" name="Picture 3">
            <a:extLst>
              <a:ext uri="{FF2B5EF4-FFF2-40B4-BE49-F238E27FC236}">
                <a16:creationId xmlns:a16="http://schemas.microsoft.com/office/drawing/2014/main" xmlns="" id="{872A9272-1060-4A7C-8BA2-67FE564C407D}"/>
              </a:ext>
            </a:extLst>
          </p:cNvPr>
          <p:cNvPicPr>
            <a:picLocks noChangeAspect="1"/>
          </p:cNvPicPr>
          <p:nvPr/>
        </p:nvPicPr>
        <p:blipFill rotWithShape="1">
          <a:blip r:embed="rId2"/>
          <a:srcRect l="48310" t="91353" r="48212" b="4818"/>
          <a:stretch/>
        </p:blipFill>
        <p:spPr>
          <a:xfrm>
            <a:off x="5875699" y="6264998"/>
            <a:ext cx="371192" cy="262551"/>
          </a:xfrm>
          <a:prstGeom prst="rect">
            <a:avLst/>
          </a:prstGeom>
        </p:spPr>
      </p:pic>
    </p:spTree>
    <p:extLst>
      <p:ext uri="{BB962C8B-B14F-4D97-AF65-F5344CB8AC3E}">
        <p14:creationId xmlns:p14="http://schemas.microsoft.com/office/powerpoint/2010/main" val="94558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213AF-DD25-104F-B8C9-3BEF6266880D}"/>
              </a:ext>
            </a:extLst>
          </p:cNvPr>
          <p:cNvSpPr>
            <a:spLocks noGrp="1"/>
          </p:cNvSpPr>
          <p:nvPr>
            <p:ph type="title"/>
          </p:nvPr>
        </p:nvSpPr>
        <p:spPr>
          <a:xfrm>
            <a:off x="589560" y="856180"/>
            <a:ext cx="5194552" cy="2572820"/>
          </a:xfrm>
        </p:spPr>
        <p:txBody>
          <a:bodyPr anchor="ctr">
            <a:normAutofit/>
          </a:bodyPr>
          <a:lstStyle/>
          <a:p>
            <a:pPr algn="l" rtl="0"/>
            <a:r>
              <a:rPr lang="x-none" sz="4000" b="0" i="0" u="none" baseline="0" dirty="0"/>
              <a:t>Ahora, veamos la última parte de nuestro video... </a:t>
            </a:r>
          </a:p>
        </p:txBody>
      </p:sp>
      <p:sp>
        <p:nvSpPr>
          <p:cNvPr id="3" name="Content Placeholder 2">
            <a:extLst>
              <a:ext uri="{FF2B5EF4-FFF2-40B4-BE49-F238E27FC236}">
                <a16:creationId xmlns:a16="http://schemas.microsoft.com/office/drawing/2014/main" xmlns="" id="{A49BCB66-53EC-8549-8B8B-FE478C128AE3}"/>
              </a:ext>
            </a:extLst>
          </p:cNvPr>
          <p:cNvSpPr>
            <a:spLocks noGrp="1"/>
          </p:cNvSpPr>
          <p:nvPr>
            <p:ph idx="1"/>
          </p:nvPr>
        </p:nvSpPr>
        <p:spPr>
          <a:xfrm>
            <a:off x="994757" y="4044413"/>
            <a:ext cx="3853690" cy="1436337"/>
          </a:xfrm>
        </p:spPr>
        <p:txBody>
          <a:bodyPr anchor="ctr">
            <a:normAutofit/>
          </a:bodyPr>
          <a:lstStyle/>
          <a:p>
            <a:endParaRPr lang="x-none" sz="2000" dirty="0"/>
          </a:p>
          <a:p>
            <a:endParaRPr lang="x-none" sz="2000" dirty="0"/>
          </a:p>
          <a:p>
            <a:endParaRPr lang="x-none" sz="2000" dirty="0"/>
          </a:p>
        </p:txBody>
      </p:sp>
      <p:pic>
        <p:nvPicPr>
          <p:cNvPr id="5" name="Picture 4" descr="Logo&#10;&#10;Description automatically generated">
            <a:extLst>
              <a:ext uri="{FF2B5EF4-FFF2-40B4-BE49-F238E27FC236}">
                <a16:creationId xmlns:a16="http://schemas.microsoft.com/office/drawing/2014/main" xmlns="" id="{148E425B-0D10-6244-ABBA-88AF724A5FC9}"/>
              </a:ext>
            </a:extLst>
          </p:cNvPr>
          <p:cNvPicPr>
            <a:picLocks noChangeAspect="1"/>
          </p:cNvPicPr>
          <p:nvPr/>
        </p:nvPicPr>
        <p:blipFill rotWithShape="1">
          <a:blip r:embed="rId2"/>
          <a:srcRect t="1230" r="4" b="1835"/>
          <a:stretch/>
        </p:blipFill>
        <p:spPr>
          <a:xfrm>
            <a:off x="5977788" y="799352"/>
            <a:ext cx="5425410" cy="5259296"/>
          </a:xfrm>
          <a:prstGeom prst="rect">
            <a:avLst/>
          </a:prstGeom>
        </p:spPr>
      </p:pic>
    </p:spTree>
    <p:extLst>
      <p:ext uri="{BB962C8B-B14F-4D97-AF65-F5344CB8AC3E}">
        <p14:creationId xmlns:p14="http://schemas.microsoft.com/office/powerpoint/2010/main" val="3052912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838200" y="494873"/>
            <a:ext cx="10515600" cy="1325563"/>
          </a:xfrm>
        </p:spPr>
        <p:txBody>
          <a:bodyPr>
            <a:normAutofit/>
          </a:bodyPr>
          <a:lstStyle/>
          <a:p>
            <a:pPr algn="ctr" rtl="0"/>
            <a:r>
              <a:rPr lang="x-none" sz="4800" b="1" i="0" u="none" baseline="0"/>
              <a:t>¡Conversemos!</a:t>
            </a:r>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838200" y="1690688"/>
            <a:ext cx="10730023" cy="4351338"/>
          </a:xfrm>
        </p:spPr>
        <p:txBody>
          <a:bodyPr/>
          <a:lstStyle/>
          <a:p>
            <a:pPr marL="0" indent="0" algn="l" rtl="0">
              <a:buNone/>
            </a:pPr>
            <a:endParaRPr lang="x-none" sz="3600" dirty="0"/>
          </a:p>
          <a:p>
            <a:pPr marL="0" indent="0" algn="ctr" rtl="0">
              <a:buNone/>
            </a:pPr>
            <a:endParaRPr lang="x-none" sz="4400" dirty="0"/>
          </a:p>
          <a:p>
            <a:pPr marL="0" indent="0" algn="ctr" rtl="0">
              <a:buNone/>
            </a:pPr>
            <a:r>
              <a:rPr lang="x-none" sz="4400" b="0" i="0" u="none" baseline="0"/>
              <a:t>¿Qué ha aprendido de este video?</a:t>
            </a:r>
          </a:p>
          <a:p>
            <a:pPr marL="0" indent="0" algn="l" rtl="0">
              <a:buNone/>
            </a:pPr>
            <a:endParaRPr lang="x-none" sz="4400" dirty="0"/>
          </a:p>
          <a:p>
            <a:pPr marL="0" indent="0" algn="l" rtl="0">
              <a:buNone/>
            </a:pPr>
            <a:endParaRPr lang="x-none" sz="3600" dirty="0"/>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t="1230" r="4" b="1835"/>
          <a:stretch/>
        </p:blipFill>
        <p:spPr>
          <a:xfrm>
            <a:off x="2277658" y="365125"/>
            <a:ext cx="1635124" cy="1585060"/>
          </a:xfrm>
          <a:prstGeom prst="rect">
            <a:avLst/>
          </a:prstGeom>
        </p:spPr>
      </p:pic>
    </p:spTree>
    <p:extLst>
      <p:ext uri="{BB962C8B-B14F-4D97-AF65-F5344CB8AC3E}">
        <p14:creationId xmlns:p14="http://schemas.microsoft.com/office/powerpoint/2010/main" val="88674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8229E9-C88C-7C46-A774-0A4AB7EBC780}"/>
              </a:ext>
            </a:extLst>
          </p:cNvPr>
          <p:cNvSpPr>
            <a:spLocks noGrp="1"/>
          </p:cNvSpPr>
          <p:nvPr>
            <p:ph type="title"/>
          </p:nvPr>
        </p:nvSpPr>
        <p:spPr>
          <a:xfrm>
            <a:off x="273133" y="690526"/>
            <a:ext cx="5696952" cy="1194831"/>
          </a:xfrm>
        </p:spPr>
        <p:txBody>
          <a:bodyPr>
            <a:normAutofit fontScale="90000"/>
          </a:bodyPr>
          <a:lstStyle/>
          <a:p>
            <a:pPr algn="ctr" rtl="0"/>
            <a:r>
              <a:rPr lang="x-none" sz="3600" dirty="0">
                <a:solidFill>
                  <a:srgbClr val="0563C1"/>
                </a:solidFill>
                <a:latin typeface="Arial Rounded MT Bold" panose="020F0704030504030204" pitchFamily="34" charset="77"/>
                <a:hlinkClick r:id="rId3">
                  <a:extLst>
                    <a:ext uri="{A12FA001-AC4F-418D-AE19-62706E023703}">
                      <ahyp:hlinkClr xmlns:ahyp="http://schemas.microsoft.com/office/drawing/2018/hyperlinkcolor" xmlns="" val="tx"/>
                    </a:ext>
                  </a:extLst>
                </a:hlinkClick>
              </a:rPr>
              <a:t/>
            </a:r>
            <a:br>
              <a:rPr lang="x-none" sz="3600" dirty="0">
                <a:solidFill>
                  <a:srgbClr val="0563C1"/>
                </a:solidFill>
                <a:latin typeface="Arial Rounded MT Bold" panose="020F0704030504030204" pitchFamily="34" charset="77"/>
                <a:hlinkClick r:id="rId3">
                  <a:extLst>
                    <a:ext uri="{A12FA001-AC4F-418D-AE19-62706E023703}">
                      <ahyp:hlinkClr xmlns:ahyp="http://schemas.microsoft.com/office/drawing/2018/hyperlinkcolor" xmlns="" val="tx"/>
                    </a:ext>
                  </a:extLst>
                </a:hlinkClick>
              </a:rPr>
            </a:br>
            <a:r>
              <a:rPr lang="x-none" sz="3600" dirty="0">
                <a:solidFill>
                  <a:srgbClr val="0563C1"/>
                </a:solidFill>
                <a:latin typeface="Arial Rounded MT Bold" panose="020F0704030504030204" pitchFamily="34" charset="77"/>
                <a:hlinkClick r:id="rId3">
                  <a:extLst>
                    <a:ext uri="{A12FA001-AC4F-418D-AE19-62706E023703}">
                      <ahyp:hlinkClr xmlns:ahyp="http://schemas.microsoft.com/office/drawing/2018/hyperlinkcolor" xmlns="" val="tx"/>
                    </a:ext>
                  </a:extLst>
                </a:hlinkClick>
              </a:rPr>
              <a:t/>
            </a:r>
            <a:br>
              <a:rPr lang="x-none" sz="3600" dirty="0">
                <a:solidFill>
                  <a:srgbClr val="0563C1"/>
                </a:solidFill>
                <a:latin typeface="Arial Rounded MT Bold" panose="020F0704030504030204" pitchFamily="34" charset="77"/>
                <a:hlinkClick r:id="rId3">
                  <a:extLst>
                    <a:ext uri="{A12FA001-AC4F-418D-AE19-62706E023703}">
                      <ahyp:hlinkClr xmlns:ahyp="http://schemas.microsoft.com/office/drawing/2018/hyperlinkcolor" xmlns="" val="tx"/>
                    </a:ext>
                  </a:extLst>
                </a:hlinkClick>
              </a:rPr>
            </a:br>
            <a:r>
              <a:rPr lang="x-none" sz="3600" b="0" i="0" u="none" baseline="0" dirty="0">
                <a:latin typeface="Arial Rounded MT Bold" panose="020F0704030504030204" pitchFamily="34" charset="77"/>
              </a:rPr>
              <a:t>Sitio web: sanys/r2r.org</a:t>
            </a:r>
            <a:endParaRPr lang="x-none" dirty="0"/>
          </a:p>
        </p:txBody>
      </p:sp>
      <p:pic>
        <p:nvPicPr>
          <p:cNvPr id="5" name="Content Placeholder 4" descr="Text&#10;&#10;Description automatically generated">
            <a:extLst>
              <a:ext uri="{FF2B5EF4-FFF2-40B4-BE49-F238E27FC236}">
                <a16:creationId xmlns:a16="http://schemas.microsoft.com/office/drawing/2014/main" xmlns="" id="{68B390D2-49FE-CE49-965E-A065EC630434}"/>
              </a:ext>
            </a:extLst>
          </p:cNvPr>
          <p:cNvPicPr>
            <a:picLocks noGrp="1" noChangeAspect="1"/>
          </p:cNvPicPr>
          <p:nvPr>
            <p:ph idx="1"/>
          </p:nvPr>
        </p:nvPicPr>
        <p:blipFill>
          <a:blip r:embed="rId4"/>
          <a:stretch>
            <a:fillRect/>
          </a:stretch>
        </p:blipFill>
        <p:spPr>
          <a:xfrm>
            <a:off x="1070659" y="2169314"/>
            <a:ext cx="3962400" cy="3962400"/>
          </a:xfrm>
        </p:spPr>
      </p:pic>
      <p:pic>
        <p:nvPicPr>
          <p:cNvPr id="7" name="Picture 6">
            <a:extLst>
              <a:ext uri="{FF2B5EF4-FFF2-40B4-BE49-F238E27FC236}">
                <a16:creationId xmlns:a16="http://schemas.microsoft.com/office/drawing/2014/main" xmlns="" id="{9AD5299B-F499-114C-A13D-DD8E7F1C71A9}"/>
              </a:ext>
            </a:extLst>
          </p:cNvPr>
          <p:cNvPicPr>
            <a:picLocks noChangeAspect="1"/>
          </p:cNvPicPr>
          <p:nvPr/>
        </p:nvPicPr>
        <p:blipFill>
          <a:blip r:embed="rId5"/>
          <a:stretch>
            <a:fillRect/>
          </a:stretch>
        </p:blipFill>
        <p:spPr>
          <a:xfrm>
            <a:off x="6221916" y="340136"/>
            <a:ext cx="4480560" cy="2975092"/>
          </a:xfrm>
          <a:prstGeom prst="rect">
            <a:avLst/>
          </a:prstGeom>
        </p:spPr>
      </p:pic>
      <p:sp>
        <p:nvSpPr>
          <p:cNvPr id="8" name="Rectangle 7">
            <a:extLst>
              <a:ext uri="{FF2B5EF4-FFF2-40B4-BE49-F238E27FC236}">
                <a16:creationId xmlns:a16="http://schemas.microsoft.com/office/drawing/2014/main" xmlns="" id="{80AB7F7A-09AA-C049-8AA8-698D35B19D73}"/>
              </a:ext>
            </a:extLst>
          </p:cNvPr>
          <p:cNvSpPr/>
          <p:nvPr/>
        </p:nvSpPr>
        <p:spPr>
          <a:xfrm>
            <a:off x="6203981" y="3429001"/>
            <a:ext cx="6096000" cy="626116"/>
          </a:xfrm>
          <a:prstGeom prst="rect">
            <a:avLst/>
          </a:prstGeom>
        </p:spPr>
        <p:txBody>
          <a:bodyPr anchor="ctr" anchorCtr="0">
            <a:normAutofit fontScale="77500" lnSpcReduction="20000"/>
          </a:bodyPr>
          <a:lstStyle/>
          <a:p>
            <a:r>
              <a:rPr lang="x-none" sz="2800" b="0" i="0" u="none" baseline="0" dirty="0">
                <a:latin typeface="Arial Rounded MT Bold" panose="020F0704030504030204" pitchFamily="34" charset="77"/>
              </a:rPr>
              <a:t>Correo electrónico </a:t>
            </a:r>
            <a:r>
              <a:rPr lang="es-US" sz="2800" dirty="0">
                <a:solidFill>
                  <a:srgbClr val="FF0000"/>
                </a:solidFill>
                <a:latin typeface="Arial Rounded MT Bold" panose="020F0704030504030204" pitchFamily="34" charset="77"/>
              </a:rPr>
              <a:t>su correo electrónico</a:t>
            </a:r>
            <a:endParaRPr lang="x-none" sz="2800" dirty="0">
              <a:solidFill>
                <a:srgbClr val="FF0000"/>
              </a:solidFill>
              <a:latin typeface="Arial Rounded MT Bold" panose="020F0704030504030204" pitchFamily="34" charset="77"/>
            </a:endParaRPr>
          </a:p>
        </p:txBody>
      </p:sp>
      <p:pic>
        <p:nvPicPr>
          <p:cNvPr id="9" name="Picture 8" descr="A picture containing shape&#10;&#10;Description automatically generated">
            <a:extLst>
              <a:ext uri="{FF2B5EF4-FFF2-40B4-BE49-F238E27FC236}">
                <a16:creationId xmlns:a16="http://schemas.microsoft.com/office/drawing/2014/main" xmlns="" id="{AE6897AD-ED60-6441-B7E9-FE699E03075D}"/>
              </a:ext>
            </a:extLst>
          </p:cNvPr>
          <p:cNvPicPr>
            <a:picLocks noChangeAspect="1"/>
          </p:cNvPicPr>
          <p:nvPr/>
        </p:nvPicPr>
        <p:blipFill>
          <a:blip r:embed="rId6"/>
          <a:stretch>
            <a:fillRect/>
          </a:stretch>
        </p:blipFill>
        <p:spPr>
          <a:xfrm>
            <a:off x="5246438" y="3232940"/>
            <a:ext cx="917574" cy="917574"/>
          </a:xfrm>
          <a:prstGeom prst="rect">
            <a:avLst/>
          </a:prstGeom>
        </p:spPr>
      </p:pic>
      <p:pic>
        <p:nvPicPr>
          <p:cNvPr id="10" name="Picture 9" descr="Icon&#10;&#10;Description automatically generated">
            <a:extLst>
              <a:ext uri="{FF2B5EF4-FFF2-40B4-BE49-F238E27FC236}">
                <a16:creationId xmlns:a16="http://schemas.microsoft.com/office/drawing/2014/main" xmlns="" id="{72EA2862-1E39-6245-BB8F-78D08DCC2BF2}"/>
              </a:ext>
            </a:extLst>
          </p:cNvPr>
          <p:cNvPicPr>
            <a:picLocks noChangeAspect="1"/>
          </p:cNvPicPr>
          <p:nvPr/>
        </p:nvPicPr>
        <p:blipFill>
          <a:blip r:embed="rId7"/>
          <a:stretch>
            <a:fillRect/>
          </a:stretch>
        </p:blipFill>
        <p:spPr>
          <a:xfrm>
            <a:off x="5263221" y="3999498"/>
            <a:ext cx="1030710" cy="857673"/>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xmlns="" id="{960A7628-8AD2-C549-9D12-A6F82B1E8D14}"/>
              </a:ext>
            </a:extLst>
          </p:cNvPr>
          <p:cNvPicPr>
            <a:picLocks noChangeAspect="1"/>
          </p:cNvPicPr>
          <p:nvPr/>
        </p:nvPicPr>
        <p:blipFill>
          <a:blip r:embed="rId8"/>
          <a:stretch>
            <a:fillRect/>
          </a:stretch>
        </p:blipFill>
        <p:spPr>
          <a:xfrm>
            <a:off x="5456697" y="5211518"/>
            <a:ext cx="707315" cy="707315"/>
          </a:xfrm>
          <a:prstGeom prst="rect">
            <a:avLst/>
          </a:prstGeom>
        </p:spPr>
      </p:pic>
      <p:sp>
        <p:nvSpPr>
          <p:cNvPr id="16" name="TextBox 15">
            <a:extLst>
              <a:ext uri="{FF2B5EF4-FFF2-40B4-BE49-F238E27FC236}">
                <a16:creationId xmlns:a16="http://schemas.microsoft.com/office/drawing/2014/main" xmlns="" id="{A83CFB76-2242-A74A-910D-B95334F36A3D}"/>
              </a:ext>
            </a:extLst>
          </p:cNvPr>
          <p:cNvSpPr txBox="1"/>
          <p:nvPr/>
        </p:nvSpPr>
        <p:spPr>
          <a:xfrm>
            <a:off x="6221916" y="4168269"/>
            <a:ext cx="5684045" cy="584775"/>
          </a:xfrm>
          <a:prstGeom prst="rect">
            <a:avLst/>
          </a:prstGeom>
          <a:noFill/>
        </p:spPr>
        <p:txBody>
          <a:bodyPr wrap="square" rtlCol="0">
            <a:spAutoFit/>
          </a:bodyPr>
          <a:lstStyle/>
          <a:p>
            <a:pPr rtl="0"/>
            <a:r>
              <a:rPr lang="x-none" sz="3200" b="0" i="0" u="none" baseline="0" dirty="0">
                <a:latin typeface="Arial Rounded MT Bold" panose="020F0704030504030204" pitchFamily="34" charset="77"/>
              </a:rPr>
              <a:t>Publicaciones #right2ride</a:t>
            </a:r>
          </a:p>
        </p:txBody>
      </p:sp>
      <p:sp>
        <p:nvSpPr>
          <p:cNvPr id="17" name="Rectangle 16">
            <a:extLst>
              <a:ext uri="{FF2B5EF4-FFF2-40B4-BE49-F238E27FC236}">
                <a16:creationId xmlns:a16="http://schemas.microsoft.com/office/drawing/2014/main" xmlns="" id="{62EB27C9-7E48-FA41-A888-2DA75282B16E}"/>
              </a:ext>
            </a:extLst>
          </p:cNvPr>
          <p:cNvSpPr/>
          <p:nvPr/>
        </p:nvSpPr>
        <p:spPr>
          <a:xfrm>
            <a:off x="6221916" y="5295122"/>
            <a:ext cx="5543816" cy="584775"/>
          </a:xfrm>
          <a:prstGeom prst="rect">
            <a:avLst/>
          </a:prstGeom>
        </p:spPr>
        <p:txBody>
          <a:bodyPr wrap="square">
            <a:spAutoFit/>
          </a:bodyPr>
          <a:lstStyle/>
          <a:p>
            <a:r>
              <a:rPr lang="x-none" sz="3200" b="0" i="0" u="none" baseline="0" dirty="0">
                <a:latin typeface="Arial Rounded MT Bold" panose="020F0704030504030204" pitchFamily="34" charset="77"/>
              </a:rPr>
              <a:t>Llame al </a:t>
            </a:r>
            <a:r>
              <a:rPr lang="es-US" sz="3200" dirty="0">
                <a:solidFill>
                  <a:srgbClr val="FF0000"/>
                </a:solidFill>
                <a:latin typeface="Arial Rounded MT Bold" panose="020F0704030504030204" pitchFamily="34" charset="77"/>
              </a:rPr>
              <a:t>su número</a:t>
            </a:r>
            <a:endParaRPr lang="x-none" sz="3200" b="0" i="0" u="none" baseline="0" dirty="0">
              <a:solidFill>
                <a:srgbClr val="FF0000"/>
              </a:solidFill>
              <a:latin typeface="Arial Rounded MT Bold" panose="020F0704030504030204" pitchFamily="34" charset="77"/>
            </a:endParaRPr>
          </a:p>
        </p:txBody>
      </p:sp>
      <p:sp>
        <p:nvSpPr>
          <p:cNvPr id="18" name="Rectangle 17">
            <a:extLst>
              <a:ext uri="{FF2B5EF4-FFF2-40B4-BE49-F238E27FC236}">
                <a16:creationId xmlns:a16="http://schemas.microsoft.com/office/drawing/2014/main" xmlns="" id="{CCA7A4EB-8693-5C48-AAD4-780E259AFB2E}"/>
              </a:ext>
            </a:extLst>
          </p:cNvPr>
          <p:cNvSpPr/>
          <p:nvPr/>
        </p:nvSpPr>
        <p:spPr>
          <a:xfrm>
            <a:off x="5373130" y="4739386"/>
            <a:ext cx="6689203" cy="461665"/>
          </a:xfrm>
          <a:prstGeom prst="rect">
            <a:avLst/>
          </a:prstGeom>
        </p:spPr>
        <p:txBody>
          <a:bodyPr wrap="none">
            <a:spAutoFit/>
          </a:bodyPr>
          <a:lstStyle/>
          <a:p>
            <a:pPr algn="ctr" rtl="0"/>
            <a:r>
              <a:rPr lang="x-none" sz="2400" b="0" i="0" u="none" baseline="0">
                <a:latin typeface="Arial Rounded MT Bold" panose="020F0704030504030204" pitchFamily="34" charset="77"/>
                <a:hlinkClick r:id="rId9"/>
              </a:rPr>
              <a:t>https://www.facebook.com/groups/sanysr2r</a:t>
            </a:r>
            <a:endParaRPr lang="x-none" sz="2400" dirty="0">
              <a:latin typeface="Arial Rounded MT Bold" panose="020F0704030504030204" pitchFamily="34" charset="77"/>
            </a:endParaRPr>
          </a:p>
        </p:txBody>
      </p:sp>
      <p:pic>
        <p:nvPicPr>
          <p:cNvPr id="12" name="Picture 11" descr="A picture containing shape&#10;&#10;Description automatically generated">
            <a:extLst>
              <a:ext uri="{FF2B5EF4-FFF2-40B4-BE49-F238E27FC236}">
                <a16:creationId xmlns:a16="http://schemas.microsoft.com/office/drawing/2014/main" xmlns="" id="{9BB64894-2CB2-3344-8FF0-CA60B6BA80DB}"/>
              </a:ext>
            </a:extLst>
          </p:cNvPr>
          <p:cNvPicPr>
            <a:picLocks noChangeAspect="1"/>
          </p:cNvPicPr>
          <p:nvPr/>
        </p:nvPicPr>
        <p:blipFill>
          <a:blip r:embed="rId10"/>
          <a:stretch>
            <a:fillRect/>
          </a:stretch>
        </p:blipFill>
        <p:spPr>
          <a:xfrm>
            <a:off x="2519809" y="378180"/>
            <a:ext cx="1064100" cy="1064100"/>
          </a:xfrm>
          <a:prstGeom prst="rect">
            <a:avLst/>
          </a:prstGeom>
        </p:spPr>
      </p:pic>
      <p:sp>
        <p:nvSpPr>
          <p:cNvPr id="20" name="TextBox 19">
            <a:extLst>
              <a:ext uri="{FF2B5EF4-FFF2-40B4-BE49-F238E27FC236}">
                <a16:creationId xmlns:a16="http://schemas.microsoft.com/office/drawing/2014/main" xmlns="" id="{9E048925-4DAC-4318-89DD-3DB915BA06A3}"/>
              </a:ext>
            </a:extLst>
          </p:cNvPr>
          <p:cNvSpPr txBox="1"/>
          <p:nvPr/>
        </p:nvSpPr>
        <p:spPr>
          <a:xfrm rot="21140234">
            <a:off x="7358156" y="1695988"/>
            <a:ext cx="2316375" cy="307777"/>
          </a:xfrm>
          <a:prstGeom prst="rect">
            <a:avLst/>
          </a:prstGeom>
          <a:noFill/>
        </p:spPr>
        <p:txBody>
          <a:bodyPr wrap="square" lIns="0" tIns="0" rIns="0" bIns="0" rtlCol="0">
            <a:spAutoFit/>
          </a:bodyPr>
          <a:lstStyle/>
          <a:p>
            <a:pPr algn="ctr" rtl="0"/>
            <a:r>
              <a:rPr lang="x-none" sz="2000" b="1" i="1" u="none" baseline="0" dirty="0">
                <a:latin typeface="Arial" panose="020B0604020202020204" pitchFamily="34" charset="0"/>
                <a:cs typeface="Arial" panose="020B0604020202020204" pitchFamily="34" charset="0"/>
              </a:rPr>
              <a:t>¡CUÉNTENOS!</a:t>
            </a:r>
          </a:p>
        </p:txBody>
      </p:sp>
      <p:sp>
        <p:nvSpPr>
          <p:cNvPr id="21" name="TextBox 20">
            <a:extLst>
              <a:ext uri="{FF2B5EF4-FFF2-40B4-BE49-F238E27FC236}">
                <a16:creationId xmlns:a16="http://schemas.microsoft.com/office/drawing/2014/main" xmlns="" id="{D10E023A-A7B3-4270-9143-ECE2303196E4}"/>
              </a:ext>
            </a:extLst>
          </p:cNvPr>
          <p:cNvSpPr txBox="1"/>
          <p:nvPr/>
        </p:nvSpPr>
        <p:spPr>
          <a:xfrm>
            <a:off x="2324100" y="2486507"/>
            <a:ext cx="2670817" cy="2092881"/>
          </a:xfrm>
          <a:prstGeom prst="rect">
            <a:avLst/>
          </a:prstGeom>
          <a:noFill/>
        </p:spPr>
        <p:txBody>
          <a:bodyPr wrap="square" lIns="0" tIns="0" rIns="0" bIns="0" rtlCol="0">
            <a:spAutoFit/>
          </a:bodyPr>
          <a:lstStyle/>
          <a:p>
            <a:pPr algn="ctr" rtl="0"/>
            <a:r>
              <a:rPr lang="x-none" sz="32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rPr>
              <a:t>¡QUEREMOS CONTAR </a:t>
            </a:r>
            <a:br>
              <a:rPr lang="x-none" sz="32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rPr>
            </a:br>
            <a:r>
              <a:rPr lang="x-none" sz="32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rPr>
              <a:t>CON </a:t>
            </a:r>
            <a:br>
              <a:rPr lang="x-none" sz="32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rPr>
            </a:br>
            <a:r>
              <a:rPr lang="x-none" sz="40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rPr>
              <a:t>USTED!</a:t>
            </a:r>
            <a:endParaRPr lang="x-none" sz="3200" b="1" i="0" u="none" baseline="0" dirty="0">
              <a:solidFill>
                <a:srgbClr val="E7E6D2"/>
              </a:solidFill>
              <a:effectLst>
                <a:outerShdw dist="38100" dir="2700000" sx="102000" sy="102000" algn="t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17992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2808AB-C8E3-714D-9035-0A163E35E81A}"/>
              </a:ext>
            </a:extLst>
          </p:cNvPr>
          <p:cNvSpPr>
            <a:spLocks noGrp="1"/>
          </p:cNvSpPr>
          <p:nvPr>
            <p:ph type="title"/>
          </p:nvPr>
        </p:nvSpPr>
        <p:spPr/>
        <p:txBody>
          <a:bodyPr>
            <a:normAutofit fontScale="90000"/>
          </a:bodyPr>
          <a:lstStyle/>
          <a:p>
            <a:pPr algn="ctr" rtl="0"/>
            <a:r>
              <a:rPr lang="x-none" b="1" i="0" u="none" baseline="0">
                <a:latin typeface="Arial Rounded MT Bold" panose="020F0704030504030204" pitchFamily="34" charset="77"/>
              </a:rPr>
              <a:t>Grupo de apoyo de Derecho de Traslado (Right 2 Ride, por su nombre en inglés)</a:t>
            </a:r>
          </a:p>
        </p:txBody>
      </p:sp>
      <p:sp>
        <p:nvSpPr>
          <p:cNvPr id="3" name="Content Placeholder 2">
            <a:extLst>
              <a:ext uri="{FF2B5EF4-FFF2-40B4-BE49-F238E27FC236}">
                <a16:creationId xmlns:a16="http://schemas.microsoft.com/office/drawing/2014/main" xmlns="" id="{D8218B4B-5451-D943-8B7D-E15E235EF7B5}"/>
              </a:ext>
            </a:extLst>
          </p:cNvPr>
          <p:cNvSpPr>
            <a:spLocks noGrp="1"/>
          </p:cNvSpPr>
          <p:nvPr>
            <p:ph idx="1"/>
          </p:nvPr>
        </p:nvSpPr>
        <p:spPr>
          <a:xfrm>
            <a:off x="838199" y="1825625"/>
            <a:ext cx="10781145" cy="4351338"/>
          </a:xfrm>
        </p:spPr>
        <p:txBody>
          <a:bodyPr>
            <a:normAutofit/>
          </a:bodyPr>
          <a:lstStyle/>
          <a:p>
            <a:pPr algn="l" rtl="0"/>
            <a:r>
              <a:rPr lang="x-none" b="0" i="0" u="none" baseline="0" dirty="0">
                <a:latin typeface="Arial Rounded MT Bold" panose="020F0704030504030204" pitchFamily="34" charset="77"/>
              </a:rPr>
              <a:t>1.° sábado de cada mes, de 2:00 a 3:00 p. m.</a:t>
            </a:r>
          </a:p>
          <a:p>
            <a:pPr marL="0" indent="0" algn="l" rtl="0">
              <a:buNone/>
            </a:pPr>
            <a:endParaRPr lang="x-none" dirty="0">
              <a:latin typeface="Arial Rounded MT Bold" panose="020F0704030504030204" pitchFamily="34" charset="77"/>
            </a:endParaRPr>
          </a:p>
          <a:p>
            <a:pPr algn="l" rtl="0"/>
            <a:r>
              <a:rPr lang="x-none" b="0" i="0" u="none" baseline="0" dirty="0">
                <a:latin typeface="Arial Rounded MT Bold" panose="020F0704030504030204" pitchFamily="34" charset="77"/>
              </a:rPr>
              <a:t>Converse con otros defensores, comparta ideas, conéctese. </a:t>
            </a:r>
          </a:p>
          <a:p>
            <a:pPr marL="0" indent="0" algn="l" rtl="0">
              <a:buNone/>
            </a:pPr>
            <a:endParaRPr lang="x-none" dirty="0">
              <a:latin typeface="Arial Rounded MT Bold" panose="020F0704030504030204" pitchFamily="34" charset="77"/>
            </a:endParaRPr>
          </a:p>
          <a:p>
            <a:pPr algn="l" rtl="0"/>
            <a:r>
              <a:rPr lang="x-none" b="0" i="0" u="none" baseline="0" dirty="0">
                <a:latin typeface="Arial Rounded MT Bold" panose="020F0704030504030204" pitchFamily="34" charset="77"/>
              </a:rPr>
              <a:t>Por Zoom</a:t>
            </a:r>
          </a:p>
          <a:p>
            <a:pPr marL="0" indent="0" algn="l" rtl="0">
              <a:buNone/>
            </a:pPr>
            <a:endParaRPr lang="x-none" dirty="0">
              <a:latin typeface="Arial Rounded MT Bold" panose="020F0704030504030204" pitchFamily="34" charset="77"/>
            </a:endParaRPr>
          </a:p>
          <a:p>
            <a:pPr algn="l" rtl="0"/>
            <a:r>
              <a:rPr lang="x-none" b="0" i="0" u="none" baseline="0" dirty="0">
                <a:latin typeface="Arial Rounded MT Bold" panose="020F0704030504030204" pitchFamily="34" charset="77"/>
              </a:rPr>
              <a:t>Para recibir el enlace: envíe un correo electrónico a </a:t>
            </a:r>
            <a:r>
              <a:rPr lang="x-none" b="0" i="0" u="none" baseline="0" dirty="0">
                <a:latin typeface="Arial Rounded MT Bold" panose="020F0704030504030204" pitchFamily="34" charset="77"/>
                <a:hlinkClick r:id="rId2"/>
              </a:rPr>
              <a:t>r2r@sanys.org</a:t>
            </a:r>
            <a:r>
              <a:rPr lang="x-none" b="0" i="0" u="none" baseline="0" dirty="0">
                <a:latin typeface="Arial Rounded MT Bold" panose="020F0704030504030204" pitchFamily="34" charset="77"/>
              </a:rPr>
              <a:t> o únase al grupo de Facebook en </a:t>
            </a:r>
            <a:r>
              <a:rPr lang="x-none" b="0" i="0" u="none" baseline="0" dirty="0">
                <a:latin typeface="Arial Rounded MT Bold" panose="020F0704030504030204" pitchFamily="34" charset="77"/>
                <a:hlinkClick r:id="rId3"/>
              </a:rPr>
              <a:t>https://www.facebook.com/groups/sanysr2r</a:t>
            </a:r>
            <a:endParaRPr lang="x-none" dirty="0">
              <a:latin typeface="Arial Rounded MT Bold" panose="020F0704030504030204" pitchFamily="34" charset="77"/>
            </a:endParaRPr>
          </a:p>
          <a:p>
            <a:endParaRPr lang="x-none" dirty="0"/>
          </a:p>
        </p:txBody>
      </p:sp>
    </p:spTree>
    <p:extLst>
      <p:ext uri="{BB962C8B-B14F-4D97-AF65-F5344CB8AC3E}">
        <p14:creationId xmlns:p14="http://schemas.microsoft.com/office/powerpoint/2010/main" val="1311715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9AE1604-BB93-4F6D-94D6-F2A6021FC5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nvGrpSpPr>
          <p:cNvPr id="11" name="Group 10">
            <a:extLst>
              <a:ext uri="{FF2B5EF4-FFF2-40B4-BE49-F238E27FC236}">
                <a16:creationId xmlns:a16="http://schemas.microsoft.com/office/drawing/2014/main" xmlns="" id="{A9270323-9616-4384-857D-E86B78272EF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xmlns="" id="{8A3838D5-9565-4601-BAC3-D1B5BDB803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3" name="Rectangle 12">
              <a:extLst>
                <a:ext uri="{FF2B5EF4-FFF2-40B4-BE49-F238E27FC236}">
                  <a16:creationId xmlns:a16="http://schemas.microsoft.com/office/drawing/2014/main" xmlns="" id="{3349A4B8-3246-4579-922E-FE1155C7F08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sp>
        <p:nvSpPr>
          <p:cNvPr id="15" name="Rectangle 14">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6370750" y="866314"/>
            <a:ext cx="5158300" cy="1169585"/>
          </a:xfrm>
          <a:solidFill>
            <a:schemeClr val="accent4">
              <a:lumMod val="20000"/>
              <a:lumOff val="80000"/>
            </a:schemeClr>
          </a:solidFill>
        </p:spPr>
        <p:txBody>
          <a:bodyPr anchor="b">
            <a:normAutofit/>
          </a:bodyPr>
          <a:lstStyle/>
          <a:p>
            <a:pPr algn="l" rtl="0"/>
            <a:r>
              <a:rPr lang="x-none" sz="3700" b="1" i="0" u="none" baseline="0" dirty="0"/>
              <a:t>Y ahora para </a:t>
            </a:r>
            <a:br>
              <a:rPr lang="x-none" sz="3700" b="1" i="0" u="none" baseline="0" dirty="0"/>
            </a:br>
            <a:r>
              <a:rPr lang="x-none" sz="3700" b="1" i="0" u="none" baseline="0" dirty="0"/>
              <a:t>nuestro sondeo final</a:t>
            </a:r>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l="2833" r="3990"/>
          <a:stretch/>
        </p:blipFill>
        <p:spPr>
          <a:xfrm>
            <a:off x="914401" y="847827"/>
            <a:ext cx="4929098" cy="5289986"/>
          </a:xfrm>
          <a:prstGeom prst="rect">
            <a:avLst/>
          </a:prstGeom>
          <a:solidFill>
            <a:schemeClr val="accent4">
              <a:lumMod val="20000"/>
              <a:lumOff val="80000"/>
            </a:schemeClr>
          </a:solidFill>
        </p:spPr>
      </p:pic>
      <p:sp>
        <p:nvSpPr>
          <p:cNvPr id="17" name="Rectangle 16">
            <a:extLst>
              <a:ext uri="{FF2B5EF4-FFF2-40B4-BE49-F238E27FC236}">
                <a16:creationId xmlns:a16="http://schemas.microsoft.com/office/drawing/2014/main" xmlns=""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34377" y="2188548"/>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6595228" y="2508105"/>
            <a:ext cx="4709345" cy="3632493"/>
          </a:xfrm>
          <a:solidFill>
            <a:schemeClr val="accent4">
              <a:lumMod val="20000"/>
              <a:lumOff val="80000"/>
            </a:schemeClr>
          </a:solidFill>
        </p:spPr>
        <p:txBody>
          <a:bodyPr anchor="ctr">
            <a:normAutofit/>
          </a:bodyPr>
          <a:lstStyle/>
          <a:p>
            <a:pPr marL="0" indent="0" algn="l" rtl="0">
              <a:buNone/>
            </a:pPr>
            <a:endParaRPr lang="x-none" sz="2000" dirty="0"/>
          </a:p>
          <a:p>
            <a:pPr marL="0" indent="0" algn="l" rtl="0">
              <a:buNone/>
            </a:pPr>
            <a:endParaRPr lang="x-none" sz="2000" dirty="0"/>
          </a:p>
          <a:p>
            <a:pPr marL="0" indent="0" algn="l" rtl="0">
              <a:buNone/>
            </a:pPr>
            <a:endParaRPr lang="x-none" sz="2000" dirty="0"/>
          </a:p>
          <a:p>
            <a:pPr marL="0" indent="0" algn="l" rtl="0">
              <a:buNone/>
            </a:pPr>
            <a:endParaRPr lang="x-none" sz="2000" dirty="0"/>
          </a:p>
        </p:txBody>
      </p:sp>
      <p:sp>
        <p:nvSpPr>
          <p:cNvPr id="5" name="TextBox 4">
            <a:extLst>
              <a:ext uri="{FF2B5EF4-FFF2-40B4-BE49-F238E27FC236}">
                <a16:creationId xmlns:a16="http://schemas.microsoft.com/office/drawing/2014/main" xmlns="" id="{5CED2435-77C8-7F43-85A5-5498D0A38567}"/>
              </a:ext>
            </a:extLst>
          </p:cNvPr>
          <p:cNvSpPr txBox="1"/>
          <p:nvPr/>
        </p:nvSpPr>
        <p:spPr>
          <a:xfrm>
            <a:off x="6771746" y="2688186"/>
            <a:ext cx="4532827" cy="3293209"/>
          </a:xfrm>
          <a:prstGeom prst="rect">
            <a:avLst/>
          </a:prstGeom>
          <a:noFill/>
        </p:spPr>
        <p:txBody>
          <a:bodyPr wrap="square" rtlCol="0">
            <a:spAutoFit/>
          </a:bodyPr>
          <a:lstStyle/>
          <a:p>
            <a:pPr algn="l" rtl="0"/>
            <a:r>
              <a:rPr lang="x-none" sz="1600" b="0" i="0" u="none" baseline="0" dirty="0"/>
              <a:t>Aparecerá una ventana emergente con un sondeo en su pantalla.</a:t>
            </a:r>
          </a:p>
          <a:p>
            <a:endParaRPr lang="x-none" sz="1600" dirty="0"/>
          </a:p>
          <a:p>
            <a:pPr algn="l" rtl="0"/>
            <a:r>
              <a:rPr lang="x-none" sz="1600" b="0" i="0" u="none" baseline="0" dirty="0"/>
              <a:t>Haga clic en el botón de Siguiente para incluir su respuesta.</a:t>
            </a:r>
          </a:p>
          <a:p>
            <a:endParaRPr lang="x-none" sz="1600" dirty="0"/>
          </a:p>
          <a:p>
            <a:pPr algn="l" rtl="0"/>
            <a:r>
              <a:rPr lang="x-none" sz="1600" b="0" i="0" u="none" baseline="0" dirty="0"/>
              <a:t>La leeremos en voz alta para aquellos que así lo necesiten.</a:t>
            </a:r>
          </a:p>
          <a:p>
            <a:endParaRPr lang="x-none" sz="1600" dirty="0"/>
          </a:p>
          <a:p>
            <a:pPr algn="l" rtl="0"/>
            <a:r>
              <a:rPr lang="x-none" sz="1600" b="0" i="0" u="none" baseline="0" dirty="0"/>
              <a:t>Desplácese hacia abajo para responder todas las preguntas.</a:t>
            </a:r>
          </a:p>
          <a:p>
            <a:endParaRPr lang="x-none" sz="1600" dirty="0"/>
          </a:p>
          <a:p>
            <a:pPr algn="l" rtl="0"/>
            <a:r>
              <a:rPr lang="x-none" sz="1600" b="0" i="0" u="none" baseline="0" dirty="0"/>
              <a:t>¡Haga clic para Enviar cuando haya terminado! </a:t>
            </a:r>
            <a:endParaRPr lang="x-none" sz="1600" dirty="0"/>
          </a:p>
        </p:txBody>
      </p:sp>
    </p:spTree>
    <p:extLst>
      <p:ext uri="{BB962C8B-B14F-4D97-AF65-F5344CB8AC3E}">
        <p14:creationId xmlns:p14="http://schemas.microsoft.com/office/powerpoint/2010/main" val="395205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6370750" y="866314"/>
            <a:ext cx="5158300" cy="1169585"/>
          </a:xfrm>
          <a:solidFill>
            <a:schemeClr val="accent4">
              <a:lumMod val="20000"/>
              <a:lumOff val="80000"/>
            </a:schemeClr>
          </a:solidFill>
        </p:spPr>
        <p:txBody>
          <a:bodyPr anchor="b">
            <a:normAutofit/>
          </a:bodyPr>
          <a:lstStyle/>
          <a:p>
            <a:pPr algn="ctr" rtl="0"/>
            <a:r>
              <a:rPr lang="x-none" sz="3700" b="1" i="0" u="none" baseline="0"/>
              <a:t>¡Gracias!</a:t>
            </a:r>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l="2833" r="3990"/>
          <a:stretch/>
        </p:blipFill>
        <p:spPr>
          <a:xfrm>
            <a:off x="914401" y="847827"/>
            <a:ext cx="4929098" cy="5289986"/>
          </a:xfrm>
          <a:prstGeom prst="rect">
            <a:avLst/>
          </a:prstGeom>
          <a:solidFill>
            <a:schemeClr val="accent4">
              <a:lumMod val="20000"/>
              <a:lumOff val="80000"/>
            </a:schemeClr>
          </a:solidFill>
        </p:spPr>
      </p:pic>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6595228" y="2508105"/>
            <a:ext cx="4709345" cy="3632493"/>
          </a:xfrm>
          <a:solidFill>
            <a:schemeClr val="accent4">
              <a:lumMod val="20000"/>
              <a:lumOff val="80000"/>
            </a:schemeClr>
          </a:solidFill>
        </p:spPr>
        <p:txBody>
          <a:bodyPr anchor="ctr">
            <a:normAutofit/>
          </a:bodyPr>
          <a:lstStyle/>
          <a:p>
            <a:pPr marL="0" indent="0" algn="l" rtl="0">
              <a:buNone/>
            </a:pPr>
            <a:endParaRPr lang="x-none" sz="2000" dirty="0"/>
          </a:p>
          <a:p>
            <a:pPr marL="0" indent="0" algn="l" rtl="0">
              <a:buNone/>
            </a:pPr>
            <a:endParaRPr lang="x-none" sz="2000" dirty="0"/>
          </a:p>
          <a:p>
            <a:pPr marL="0" indent="0" algn="l" rtl="0">
              <a:buNone/>
            </a:pPr>
            <a:endParaRPr lang="x-none" sz="2000" dirty="0"/>
          </a:p>
          <a:p>
            <a:pPr marL="0" indent="0" algn="l" rtl="0">
              <a:buNone/>
            </a:pPr>
            <a:endParaRPr lang="x-none" sz="2000" dirty="0"/>
          </a:p>
        </p:txBody>
      </p:sp>
      <p:sp>
        <p:nvSpPr>
          <p:cNvPr id="5" name="TextBox 4">
            <a:extLst>
              <a:ext uri="{FF2B5EF4-FFF2-40B4-BE49-F238E27FC236}">
                <a16:creationId xmlns:a16="http://schemas.microsoft.com/office/drawing/2014/main" xmlns="" id="{5CED2435-77C8-7F43-85A5-5498D0A38567}"/>
              </a:ext>
            </a:extLst>
          </p:cNvPr>
          <p:cNvSpPr txBox="1"/>
          <p:nvPr/>
        </p:nvSpPr>
        <p:spPr>
          <a:xfrm>
            <a:off x="6683486" y="2774720"/>
            <a:ext cx="4532827" cy="3600986"/>
          </a:xfrm>
          <a:prstGeom prst="rect">
            <a:avLst/>
          </a:prstGeom>
          <a:noFill/>
        </p:spPr>
        <p:txBody>
          <a:bodyPr wrap="square" rtlCol="0">
            <a:spAutoFit/>
          </a:bodyPr>
          <a:lstStyle/>
          <a:p>
            <a:pPr algn="ctr" rtl="0"/>
            <a:r>
              <a:rPr lang="x-none" sz="3200" b="0" i="0" u="none" baseline="0" dirty="0"/>
              <a:t>Por favor tómese un momento para responder esta encuesta y brindar sus comentarios a los desarrolladores de esta capacitación. </a:t>
            </a:r>
          </a:p>
          <a:p>
            <a:endParaRPr lang="x-none" sz="1600" dirty="0"/>
          </a:p>
          <a:p>
            <a:endParaRPr lang="x-none" sz="1600" dirty="0"/>
          </a:p>
        </p:txBody>
      </p:sp>
    </p:spTree>
    <p:extLst>
      <p:ext uri="{BB962C8B-B14F-4D97-AF65-F5344CB8AC3E}">
        <p14:creationId xmlns:p14="http://schemas.microsoft.com/office/powerpoint/2010/main" val="1336135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p:txBody>
          <a:bodyPr/>
          <a:lstStyle/>
          <a:p>
            <a:pPr algn="ctr" rtl="0"/>
            <a:r>
              <a:rPr lang="x-none" b="1" i="0" u="none" baseline="0"/>
              <a:t>Levante la mano si...</a:t>
            </a:r>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572655" y="1690688"/>
            <a:ext cx="11148289" cy="4351338"/>
          </a:xfrm>
        </p:spPr>
        <p:txBody>
          <a:bodyPr>
            <a:normAutofit/>
          </a:bodyPr>
          <a:lstStyle/>
          <a:p>
            <a:pPr marL="0" indent="0" algn="l" rtl="0">
              <a:buNone/>
            </a:pPr>
            <a:endParaRPr lang="x-none" sz="3200" dirty="0"/>
          </a:p>
          <a:p>
            <a:pPr marL="0" indent="0" algn="l" rtl="0">
              <a:buNone/>
            </a:pPr>
            <a:r>
              <a:rPr lang="x-none" sz="3200" b="0" i="0" u="none" baseline="0" dirty="0"/>
              <a:t> 1) Alguna vez ha tomado el autobús o el tren.</a:t>
            </a:r>
          </a:p>
          <a:p>
            <a:pPr marL="0" indent="0" algn="l" rtl="0">
              <a:buNone/>
            </a:pPr>
            <a:endParaRPr lang="x-none" sz="3200" dirty="0"/>
          </a:p>
          <a:p>
            <a:pPr marL="0" indent="0" algn="l" rtl="0">
              <a:buNone/>
            </a:pPr>
            <a:r>
              <a:rPr lang="x-none" sz="3200" b="0" i="0" u="none" baseline="0" dirty="0"/>
              <a:t>2) Alguna vez ha tenido un problema mientras tomaba el autobús.</a:t>
            </a:r>
          </a:p>
          <a:p>
            <a:endParaRPr lang="x-none" sz="3200" dirty="0"/>
          </a:p>
          <a:p>
            <a:pPr marL="0" indent="0" algn="l" rtl="0">
              <a:buNone/>
            </a:pPr>
            <a:r>
              <a:rPr lang="x-none" sz="3200" b="0" i="0" u="none" baseline="0" dirty="0"/>
              <a:t>3) Alguna vez ha estado en una reunión sobre transporte. </a:t>
            </a:r>
          </a:p>
          <a:p>
            <a:endParaRPr lang="x-none" sz="3200" dirty="0"/>
          </a:p>
        </p:txBody>
      </p:sp>
    </p:spTree>
    <p:extLst>
      <p:ext uri="{BB962C8B-B14F-4D97-AF65-F5344CB8AC3E}">
        <p14:creationId xmlns:p14="http://schemas.microsoft.com/office/powerpoint/2010/main" val="2822782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 name="Title 1">
            <a:extLst>
              <a:ext uri="{FF2B5EF4-FFF2-40B4-BE49-F238E27FC236}">
                <a16:creationId xmlns:a16="http://schemas.microsoft.com/office/drawing/2014/main" xmlns="" id="{A9A213AF-DD25-104F-B8C9-3BEF6266880D}"/>
              </a:ext>
            </a:extLst>
          </p:cNvPr>
          <p:cNvSpPr>
            <a:spLocks noGrp="1"/>
          </p:cNvSpPr>
          <p:nvPr>
            <p:ph type="title"/>
          </p:nvPr>
        </p:nvSpPr>
        <p:spPr>
          <a:xfrm>
            <a:off x="589560" y="856180"/>
            <a:ext cx="4560584" cy="1128068"/>
          </a:xfrm>
        </p:spPr>
        <p:txBody>
          <a:bodyPr anchor="ctr">
            <a:normAutofit/>
          </a:bodyPr>
          <a:lstStyle/>
          <a:p>
            <a:pPr algn="l" rtl="0"/>
            <a:r>
              <a:rPr lang="x-none" sz="4000" b="0" i="0" u="none" baseline="0"/>
              <a:t>¡Veamos un video! </a:t>
            </a:r>
          </a:p>
        </p:txBody>
      </p:sp>
      <p:grpSp>
        <p:nvGrpSpPr>
          <p:cNvPr id="12" name="Group 11">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14" name="Rectangle 13">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sp>
        <p:nvSpPr>
          <p:cNvPr id="16" name="Rectangle 15">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3" name="Content Placeholder 2">
            <a:extLst>
              <a:ext uri="{FF2B5EF4-FFF2-40B4-BE49-F238E27FC236}">
                <a16:creationId xmlns:a16="http://schemas.microsoft.com/office/drawing/2014/main" xmlns="" id="{A49BCB66-53EC-8549-8B8B-FE478C128AE3}"/>
              </a:ext>
            </a:extLst>
          </p:cNvPr>
          <p:cNvSpPr>
            <a:spLocks noGrp="1"/>
          </p:cNvSpPr>
          <p:nvPr>
            <p:ph idx="1"/>
          </p:nvPr>
        </p:nvSpPr>
        <p:spPr>
          <a:xfrm>
            <a:off x="590719" y="2330505"/>
            <a:ext cx="4559425" cy="3979585"/>
          </a:xfrm>
        </p:spPr>
        <p:txBody>
          <a:bodyPr anchor="ctr">
            <a:normAutofit/>
          </a:bodyPr>
          <a:lstStyle/>
          <a:p>
            <a:pPr marL="0" indent="0" algn="ctr" rtl="0">
              <a:buNone/>
            </a:pPr>
            <a:r>
              <a:rPr lang="x-none" sz="3600" b="0" i="0" u="none" baseline="0" dirty="0"/>
              <a:t>Cuando veamos </a:t>
            </a:r>
            <a:br>
              <a:rPr lang="x-none" sz="3600" b="0" i="0" u="none" baseline="0" dirty="0"/>
            </a:br>
            <a:r>
              <a:rPr lang="x-none" sz="3600" b="0" i="0" u="none" baseline="0" dirty="0"/>
              <a:t>este logotipo, </a:t>
            </a:r>
            <a:br>
              <a:rPr lang="x-none" sz="3600" b="0" i="0" u="none" baseline="0" dirty="0"/>
            </a:br>
            <a:r>
              <a:rPr lang="x-none" sz="3600" b="0" i="0" u="none" baseline="0" dirty="0"/>
              <a:t>nos detendremos para realizar una actividad.</a:t>
            </a:r>
          </a:p>
          <a:p>
            <a:endParaRPr lang="x-none" sz="2000" dirty="0"/>
          </a:p>
          <a:p>
            <a:endParaRPr lang="x-none" sz="2000" dirty="0"/>
          </a:p>
          <a:p>
            <a:endParaRPr lang="x-none" sz="2000" dirty="0"/>
          </a:p>
        </p:txBody>
      </p:sp>
      <p:sp>
        <p:nvSpPr>
          <p:cNvPr id="18" name="Rectangle 17">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sp>
        <p:nvSpPr>
          <p:cNvPr id="20" name="Rectangle 19">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pic>
        <p:nvPicPr>
          <p:cNvPr id="5" name="Picture 4" descr="Logo&#10;&#10;Description automatically generated">
            <a:extLst>
              <a:ext uri="{FF2B5EF4-FFF2-40B4-BE49-F238E27FC236}">
                <a16:creationId xmlns:a16="http://schemas.microsoft.com/office/drawing/2014/main" xmlns="" id="{148E425B-0D10-6244-ABBA-88AF724A5FC9}"/>
              </a:ext>
            </a:extLst>
          </p:cNvPr>
          <p:cNvPicPr>
            <a:picLocks noChangeAspect="1"/>
          </p:cNvPicPr>
          <p:nvPr/>
        </p:nvPicPr>
        <p:blipFill rotWithShape="1">
          <a:blip r:embed="rId3"/>
          <a:srcRect t="1230" r="4" b="1835"/>
          <a:stretch/>
        </p:blipFill>
        <p:spPr>
          <a:xfrm>
            <a:off x="5977788" y="799352"/>
            <a:ext cx="5425410" cy="5259296"/>
          </a:xfrm>
          <a:prstGeom prst="rect">
            <a:avLst/>
          </a:prstGeom>
        </p:spPr>
      </p:pic>
    </p:spTree>
    <p:extLst>
      <p:ext uri="{BB962C8B-B14F-4D97-AF65-F5344CB8AC3E}">
        <p14:creationId xmlns:p14="http://schemas.microsoft.com/office/powerpoint/2010/main" val="4021111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838200" y="494873"/>
            <a:ext cx="10515600" cy="1325563"/>
          </a:xfrm>
        </p:spPr>
        <p:txBody>
          <a:bodyPr>
            <a:normAutofit/>
          </a:bodyPr>
          <a:lstStyle/>
          <a:p>
            <a:pPr algn="ctr" rtl="0"/>
            <a:r>
              <a:rPr lang="x-none" sz="4800" b="1" i="0" u="none" baseline="0" dirty="0"/>
              <a:t>¡Conversemos!</a:t>
            </a:r>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563418" y="1690688"/>
            <a:ext cx="11129818" cy="4351338"/>
          </a:xfrm>
        </p:spPr>
        <p:txBody>
          <a:bodyPr/>
          <a:lstStyle/>
          <a:p>
            <a:pPr marL="0" indent="0" algn="l" rtl="0">
              <a:buNone/>
            </a:pPr>
            <a:endParaRPr lang="x-none" sz="3600" spc="-20" dirty="0"/>
          </a:p>
          <a:p>
            <a:pPr marL="0" indent="0" algn="l" rtl="0">
              <a:buNone/>
            </a:pPr>
            <a:r>
              <a:rPr lang="x-none" sz="3600" b="0" i="0" u="none" spc="-20" baseline="0" dirty="0"/>
              <a:t>¿Alguna vez ha presentado una queja? </a:t>
            </a:r>
          </a:p>
          <a:p>
            <a:pPr marL="0" indent="0" algn="l" rtl="0">
              <a:buNone/>
            </a:pPr>
            <a:endParaRPr lang="x-none" sz="3600" spc="-20" dirty="0"/>
          </a:p>
          <a:p>
            <a:pPr marL="0" indent="0" algn="l" rtl="0">
              <a:buNone/>
            </a:pPr>
            <a:r>
              <a:rPr lang="x-none" sz="3600" b="0" i="0" u="none" spc="-20" baseline="0" dirty="0"/>
              <a:t>¿Cuáles son los motivos por los que presentaría una queja?</a:t>
            </a:r>
          </a:p>
          <a:p>
            <a:pPr marL="0" indent="0" algn="l" rtl="0">
              <a:buNone/>
            </a:pPr>
            <a:endParaRPr lang="x-none" sz="3600" spc="-20" dirty="0"/>
          </a:p>
          <a:p>
            <a:pPr marL="0" indent="0" algn="l" rtl="0">
              <a:buNone/>
            </a:pPr>
            <a:r>
              <a:rPr lang="x-none" sz="3600" b="0" i="0" u="none" spc="-20" baseline="0" dirty="0"/>
              <a:t>¿También es útil reportar algo bueno? </a:t>
            </a:r>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t="1230" r="4" b="1835"/>
          <a:stretch/>
        </p:blipFill>
        <p:spPr>
          <a:xfrm>
            <a:off x="2277658" y="365125"/>
            <a:ext cx="1635124" cy="1585060"/>
          </a:xfrm>
          <a:prstGeom prst="rect">
            <a:avLst/>
          </a:prstGeom>
        </p:spPr>
      </p:pic>
    </p:spTree>
    <p:extLst>
      <p:ext uri="{BB962C8B-B14F-4D97-AF65-F5344CB8AC3E}">
        <p14:creationId xmlns:p14="http://schemas.microsoft.com/office/powerpoint/2010/main" val="2340619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838200" y="494873"/>
            <a:ext cx="10515600" cy="1325563"/>
          </a:xfrm>
        </p:spPr>
        <p:txBody>
          <a:bodyPr>
            <a:normAutofit/>
          </a:bodyPr>
          <a:lstStyle/>
          <a:p>
            <a:pPr algn="ctr" rtl="0"/>
            <a:r>
              <a:rPr lang="x-none" sz="4800" b="1" i="0" u="none" baseline="0"/>
              <a:t>¡Conversemos!</a:t>
            </a:r>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838200" y="1690688"/>
            <a:ext cx="10730023" cy="4351338"/>
          </a:xfrm>
        </p:spPr>
        <p:txBody>
          <a:bodyPr/>
          <a:lstStyle/>
          <a:p>
            <a:pPr marL="0" indent="0" algn="l" rtl="0">
              <a:buNone/>
            </a:pPr>
            <a:endParaRPr lang="x-none" sz="3600" dirty="0"/>
          </a:p>
          <a:p>
            <a:pPr marL="0" indent="0" algn="l" rtl="0">
              <a:buNone/>
            </a:pPr>
            <a:r>
              <a:rPr lang="x-none" sz="3600" b="0" i="0" u="none" baseline="0"/>
              <a:t>Para usted, ¿cuál sería la forma que mejor funcione para presentar una queja?</a:t>
            </a:r>
          </a:p>
          <a:p>
            <a:pPr marL="0" indent="0" algn="l" rtl="0">
              <a:buNone/>
            </a:pPr>
            <a:r>
              <a:rPr lang="x-none" sz="3600" b="0" i="0" u="none" baseline="0"/>
              <a:t>	Llamada telefónica</a:t>
            </a:r>
          </a:p>
          <a:p>
            <a:pPr marL="0" indent="0" algn="l" rtl="0">
              <a:buNone/>
            </a:pPr>
            <a:r>
              <a:rPr lang="x-none" sz="3600" b="0" i="0" u="none" baseline="0"/>
              <a:t>	Correo electrónico</a:t>
            </a:r>
          </a:p>
          <a:p>
            <a:pPr marL="0" indent="0" algn="l" rtl="0">
              <a:buNone/>
            </a:pPr>
            <a:r>
              <a:rPr lang="x-none" sz="3600" b="0" i="0" u="none" baseline="0"/>
              <a:t>	Carta por correo postal</a:t>
            </a:r>
          </a:p>
          <a:p>
            <a:pPr marL="0" indent="0" algn="l" rtl="0">
              <a:buNone/>
            </a:pPr>
            <a:r>
              <a:rPr lang="x-none" sz="3600" b="0" i="0" u="none" baseline="0"/>
              <a:t>	Familiar o persona de apoyo</a:t>
            </a:r>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3"/>
          <a:srcRect t="1230" r="4" b="1835"/>
          <a:stretch/>
        </p:blipFill>
        <p:spPr>
          <a:xfrm>
            <a:off x="2277658" y="365125"/>
            <a:ext cx="1635124" cy="1585060"/>
          </a:xfrm>
          <a:prstGeom prst="rect">
            <a:avLst/>
          </a:prstGeom>
        </p:spPr>
      </p:pic>
    </p:spTree>
    <p:extLst>
      <p:ext uri="{BB962C8B-B14F-4D97-AF65-F5344CB8AC3E}">
        <p14:creationId xmlns:p14="http://schemas.microsoft.com/office/powerpoint/2010/main" val="2432254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EB05A75-2C0F-427C-8F82-7F101D759517}"/>
              </a:ext>
            </a:extLst>
          </p:cNvPr>
          <p:cNvSpPr txBox="1"/>
          <p:nvPr/>
        </p:nvSpPr>
        <p:spPr>
          <a:xfrm>
            <a:off x="3083442" y="365124"/>
            <a:ext cx="5623625" cy="6113422"/>
          </a:xfrm>
          <a:prstGeom prst="rect">
            <a:avLst/>
          </a:prstGeom>
          <a:solidFill>
            <a:schemeClr val="bg1"/>
          </a:solidFill>
        </p:spPr>
        <p:txBody>
          <a:bodyPr wrap="square" lIns="72000" tIns="72000" rIns="72000" bIns="72000" rtlCol="0">
            <a:noAutofit/>
          </a:bodyPr>
          <a:lstStyle/>
          <a:p>
            <a:pPr algn="ctr" rtl="0"/>
            <a:r>
              <a:rPr lang="x-none" sz="1400" b="1" i="0" u="none" baseline="0" dirty="0">
                <a:effectLst/>
                <a:latin typeface="Calibri" panose="020F0502020204030204" pitchFamily="34" charset="0"/>
                <a:ea typeface="DengXian" panose="02010600030101010101" pitchFamily="2" charset="-122"/>
                <a:cs typeface="Arial" panose="020B0604020202020204" pitchFamily="34" charset="0"/>
              </a:rPr>
              <a:t>Ejemplo No. 3 Carta de queja: Conductor maleducado</a:t>
            </a:r>
            <a:endParaRPr lang="x-none" sz="1400" b="1" dirty="0">
              <a:effectLst/>
              <a:latin typeface="Calibri" panose="020F0502020204030204" pitchFamily="34" charset="0"/>
              <a:ea typeface="DengXian" panose="02010600030101010101" pitchFamily="2" charset="-122"/>
              <a:cs typeface="Arial" panose="020B0604020202020204" pitchFamily="34" charset="0"/>
            </a:endParaRPr>
          </a:p>
          <a:p>
            <a:endParaRPr lang="x-none" sz="1400" dirty="0"/>
          </a:p>
          <a:p>
            <a:endParaRPr lang="x-none" sz="1400" dirty="0">
              <a:effectLst/>
              <a:latin typeface="Calibri" panose="020F0502020204030204" pitchFamily="34" charset="0"/>
              <a:ea typeface="DengXian" panose="02010600030101010101" pitchFamily="2" charset="-122"/>
              <a:cs typeface="Arial" panose="020B0604020202020204" pitchFamily="34" charset="0"/>
            </a:endParaRPr>
          </a:p>
          <a:p>
            <a:pPr algn="l" rtl="0"/>
            <a:r>
              <a:rPr lang="x-none" sz="1400" b="0" i="0" u="none" baseline="0" dirty="0">
                <a:effectLst/>
                <a:latin typeface="Calibri" panose="020F0502020204030204" pitchFamily="34" charset="0"/>
                <a:ea typeface="DengXian" panose="02010600030101010101" pitchFamily="2" charset="-122"/>
                <a:cs typeface="Arial" panose="020B0604020202020204" pitchFamily="34" charset="0"/>
              </a:rPr>
              <a:t>Patricia Freeman</a:t>
            </a:r>
            <a:endParaRPr lang="x-none" sz="1400" dirty="0">
              <a:effectLst/>
              <a:latin typeface="Calibri" panose="020F0502020204030204" pitchFamily="34" charset="0"/>
              <a:ea typeface="DengXian" panose="02010600030101010101" pitchFamily="2" charset="-122"/>
              <a:cs typeface="Arial" panose="020B0604020202020204" pitchFamily="34" charset="0"/>
            </a:endParaRPr>
          </a:p>
          <a:p>
            <a:pPr algn="l" rtl="0"/>
            <a:r>
              <a:rPr lang="x-none" sz="1400" b="0" i="0" u="none" baseline="0" dirty="0">
                <a:effectLst/>
                <a:latin typeface="Calibri" panose="020F0502020204030204" pitchFamily="34" charset="0"/>
                <a:ea typeface="DengXian" panose="02010600030101010101" pitchFamily="2" charset="-122"/>
                <a:cs typeface="Arial" panose="020B0604020202020204" pitchFamily="34" charset="0"/>
              </a:rPr>
              <a:t>Autoridad de Tránsito de Ciudad Bonita</a:t>
            </a:r>
          </a:p>
          <a:p>
            <a:pPr algn="l" rtl="0"/>
            <a:r>
              <a:rPr lang="x-none" sz="1400" b="0" i="0" u="none" baseline="0" dirty="0">
                <a:effectLst/>
                <a:latin typeface="Calibri" panose="020F0502020204030204" pitchFamily="34" charset="0"/>
                <a:ea typeface="DengXian" panose="02010600030101010101" pitchFamily="2" charset="-122"/>
                <a:cs typeface="Arial" panose="020B0604020202020204" pitchFamily="34" charset="0"/>
              </a:rPr>
              <a:t>181 Elliot </a:t>
            </a:r>
            <a:r>
              <a:rPr lang="x-none" sz="1400" b="0" i="0" u="none" baseline="0" dirty="0" err="1">
                <a:effectLst/>
                <a:latin typeface="Calibri" panose="020F0502020204030204" pitchFamily="34" charset="0"/>
                <a:ea typeface="DengXian" panose="02010600030101010101" pitchFamily="2" charset="-122"/>
                <a:cs typeface="Arial" panose="020B0604020202020204" pitchFamily="34" charset="0"/>
              </a:rPr>
              <a:t>St</a:t>
            </a:r>
            <a:endParaRPr lang="x-none" sz="1400" dirty="0">
              <a:effectLst/>
              <a:latin typeface="Calibri" panose="020F0502020204030204" pitchFamily="34" charset="0"/>
              <a:ea typeface="DengXian" panose="02010600030101010101" pitchFamily="2" charset="-122"/>
              <a:cs typeface="Arial" panose="020B0604020202020204" pitchFamily="34" charset="0"/>
            </a:endParaRPr>
          </a:p>
          <a:p>
            <a:pPr algn="l" rtl="0"/>
            <a:r>
              <a:rPr lang="x-none" sz="1400" b="0" i="0" u="none" baseline="0" dirty="0" err="1">
                <a:effectLst/>
                <a:latin typeface="Calibri" panose="020F0502020204030204" pitchFamily="34" charset="0"/>
                <a:ea typeface="DengXian" panose="02010600030101010101" pitchFamily="2" charset="-122"/>
                <a:cs typeface="Arial" panose="020B0604020202020204" pitchFamily="34" charset="0"/>
              </a:rPr>
              <a:t>Buffalo</a:t>
            </a:r>
            <a:r>
              <a:rPr lang="x-none" sz="1400" b="0" i="0" u="none" baseline="0" dirty="0">
                <a:effectLst/>
                <a:latin typeface="Calibri" panose="020F0502020204030204" pitchFamily="34" charset="0"/>
                <a:ea typeface="DengXian" panose="02010600030101010101" pitchFamily="2" charset="-122"/>
                <a:cs typeface="Arial" panose="020B0604020202020204" pitchFamily="34" charset="0"/>
              </a:rPr>
              <a:t>, NY 14229</a:t>
            </a:r>
            <a:endParaRPr lang="x-none" sz="1400" dirty="0">
              <a:effectLst/>
              <a:latin typeface="Calibri" panose="020F0502020204030204" pitchFamily="34" charset="0"/>
              <a:ea typeface="DengXian" panose="02010600030101010101" pitchFamily="2" charset="-122"/>
              <a:cs typeface="Arial" panose="020B0604020202020204" pitchFamily="34" charset="0"/>
            </a:endParaRPr>
          </a:p>
          <a:p>
            <a:endParaRPr lang="x-none" sz="1400" dirty="0"/>
          </a:p>
          <a:p>
            <a:endParaRPr lang="x-none" sz="1400" dirty="0"/>
          </a:p>
          <a:p>
            <a:pPr algn="l" rtl="0"/>
            <a:r>
              <a:rPr lang="x-none" sz="1400" b="0" i="0" u="none" baseline="0" dirty="0">
                <a:effectLst/>
                <a:latin typeface="Calibri" panose="020F0502020204030204" pitchFamily="34" charset="0"/>
                <a:ea typeface="DengXian" panose="02010600030101010101" pitchFamily="2" charset="-122"/>
                <a:cs typeface="Arial" panose="020B0604020202020204" pitchFamily="34" charset="0"/>
              </a:rPr>
              <a:t>Estimada Sra. Freeman:</a:t>
            </a:r>
            <a:endParaRPr lang="x-none" sz="1400" dirty="0">
              <a:effectLst/>
              <a:latin typeface="Calibri" panose="020F0502020204030204" pitchFamily="34" charset="0"/>
              <a:ea typeface="DengXian" panose="02010600030101010101" pitchFamily="2" charset="-122"/>
              <a:cs typeface="Arial" panose="020B0604020202020204" pitchFamily="34" charset="0"/>
            </a:endParaRPr>
          </a:p>
          <a:p>
            <a:endParaRPr lang="x-none" sz="1400" dirty="0"/>
          </a:p>
          <a:p>
            <a:endParaRPr lang="x-none" sz="1400" dirty="0">
              <a:effectLst/>
              <a:latin typeface="Calibri" panose="020F0502020204030204" pitchFamily="34" charset="0"/>
              <a:ea typeface="DengXian" panose="02010600030101010101" pitchFamily="2" charset="-122"/>
              <a:cs typeface="Arial" panose="020B0604020202020204" pitchFamily="34" charset="0"/>
            </a:endParaRPr>
          </a:p>
          <a:p>
            <a:pPr algn="l" rtl="0"/>
            <a:r>
              <a:rPr lang="x-none" sz="1400" b="0" i="0" u="none" baseline="0" dirty="0">
                <a:effectLst/>
                <a:latin typeface="Calibri" panose="020F0502020204030204" pitchFamily="34" charset="0"/>
                <a:ea typeface="DengXian" panose="02010600030101010101" pitchFamily="2" charset="-122"/>
                <a:cs typeface="Arial" panose="020B0604020202020204" pitchFamily="34" charset="0"/>
              </a:rPr>
              <a:t>El 31 de diciembre de 2019, estuve en la camioneta y lamentablemente el conductor fue muy grosero conmigo. Me preguntó si obtuve mi licencia para conducir sillas de ruedas en “cualquierapuedeconducirestacosa.edu”. Considero que eso es muy grosero. Su nombre es Rob. El número del autobús era No.555555. Su número de empleado es 666. Por favor comuníquese conmigo al 716-555-1212 con la resolución de este asunto. No quisiera ver que este comportamiento continúe.</a:t>
            </a:r>
            <a:endParaRPr lang="x-none" sz="1400" dirty="0">
              <a:effectLst/>
              <a:latin typeface="Calibri" panose="020F0502020204030204" pitchFamily="34" charset="0"/>
              <a:ea typeface="DengXian" panose="02010600030101010101" pitchFamily="2" charset="-122"/>
              <a:cs typeface="Arial" panose="020B0604020202020204" pitchFamily="34" charset="0"/>
            </a:endParaRPr>
          </a:p>
          <a:p>
            <a:endParaRPr lang="x-none" sz="1600" dirty="0"/>
          </a:p>
          <a:p>
            <a:pPr algn="l" rtl="0"/>
            <a:r>
              <a:rPr lang="x-none" sz="1600" b="0" i="0" u="none" baseline="0" dirty="0"/>
              <a:t>Gracias,</a:t>
            </a:r>
          </a:p>
          <a:p>
            <a:endParaRPr lang="x-none" sz="1600" dirty="0"/>
          </a:p>
          <a:p>
            <a:endParaRPr lang="x-none" sz="1600" dirty="0"/>
          </a:p>
          <a:p>
            <a:pPr algn="l" rtl="0"/>
            <a:r>
              <a:rPr lang="x-none" sz="1600" b="0" i="0" u="none" baseline="0" dirty="0"/>
              <a:t>Mike Rogers</a:t>
            </a:r>
          </a:p>
          <a:p>
            <a:pPr algn="l" rtl="0"/>
            <a:r>
              <a:rPr lang="x-none" sz="1600" b="0" i="0" u="none" baseline="0" dirty="0"/>
              <a:t>1351 </a:t>
            </a:r>
            <a:r>
              <a:rPr lang="x-none" sz="1600" b="0" i="0" u="none" baseline="0" dirty="0" err="1"/>
              <a:t>Hertel</a:t>
            </a:r>
            <a:r>
              <a:rPr lang="x-none" sz="1600" b="0" i="0" u="none" baseline="0" dirty="0"/>
              <a:t> Ave.</a:t>
            </a:r>
          </a:p>
          <a:p>
            <a:pPr algn="l" rtl="0"/>
            <a:r>
              <a:rPr lang="x-none" sz="1600" b="0" i="0" u="none" baseline="0" dirty="0" err="1"/>
              <a:t>Buffalo</a:t>
            </a:r>
            <a:r>
              <a:rPr lang="x-none" sz="1600" b="0" i="0" u="none" baseline="0" dirty="0"/>
              <a:t>, NY 24234</a:t>
            </a:r>
          </a:p>
          <a:p>
            <a:endParaRPr lang="x-none" sz="1600" dirty="0"/>
          </a:p>
        </p:txBody>
      </p:sp>
      <p:pic>
        <p:nvPicPr>
          <p:cNvPr id="9" name="Content Placeholder 8" descr="Text, letter&#10;&#10;Description automatically generated">
            <a:extLst>
              <a:ext uri="{FF2B5EF4-FFF2-40B4-BE49-F238E27FC236}">
                <a16:creationId xmlns:a16="http://schemas.microsoft.com/office/drawing/2014/main" xmlns="" id="{DA54744A-BEED-8E44-9833-C571A19C93E9}"/>
              </a:ext>
            </a:extLst>
          </p:cNvPr>
          <p:cNvPicPr>
            <a:picLocks noGrp="1" noChangeAspect="1"/>
          </p:cNvPicPr>
          <p:nvPr>
            <p:ph idx="1"/>
          </p:nvPr>
        </p:nvPicPr>
        <p:blipFill rotWithShape="1">
          <a:blip r:embed="rId3"/>
          <a:srcRect t="76515" r="74979" b="18006"/>
          <a:stretch/>
        </p:blipFill>
        <p:spPr>
          <a:xfrm>
            <a:off x="3083442" y="5070445"/>
            <a:ext cx="1407077" cy="334978"/>
          </a:xfrm>
        </p:spPr>
      </p:pic>
    </p:spTree>
    <p:extLst>
      <p:ext uri="{BB962C8B-B14F-4D97-AF65-F5344CB8AC3E}">
        <p14:creationId xmlns:p14="http://schemas.microsoft.com/office/powerpoint/2010/main" val="205177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xmlns="" id="{DD38EE57-B708-47C9-A4A4-E25F09FAB0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x-none"/>
          </a:p>
        </p:txBody>
      </p:sp>
      <p:grpSp>
        <p:nvGrpSpPr>
          <p:cNvPr id="18" name="Group 10">
            <a:extLst>
              <a:ext uri="{FF2B5EF4-FFF2-40B4-BE49-F238E27FC236}">
                <a16:creationId xmlns:a16="http://schemas.microsoft.com/office/drawing/2014/main" xmlns="" id="{57A28182-58A5-4DBB-8F64-BD944BCA815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xmlns="" id="{E4A9080E-7BA6-45FC-8677-8B9D5F4DAF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x-none"/>
            </a:p>
          </p:txBody>
        </p:sp>
        <p:sp>
          <p:nvSpPr>
            <p:cNvPr id="13" name="Freeform 45">
              <a:extLst>
                <a:ext uri="{FF2B5EF4-FFF2-40B4-BE49-F238E27FC236}">
                  <a16:creationId xmlns:a16="http://schemas.microsoft.com/office/drawing/2014/main" xmlns="" id="{2163D516-75D4-4DE0-AC27-63719125AE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x-none"/>
            </a:p>
          </p:txBody>
        </p:sp>
        <p:sp>
          <p:nvSpPr>
            <p:cNvPr id="14" name="Freeform 46">
              <a:extLst>
                <a:ext uri="{FF2B5EF4-FFF2-40B4-BE49-F238E27FC236}">
                  <a16:creationId xmlns:a16="http://schemas.microsoft.com/office/drawing/2014/main" xmlns="" id="{E74A26A5-C23A-46D4-B0FF-155FB383462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x-none"/>
            </a:p>
          </p:txBody>
        </p:sp>
        <p:sp>
          <p:nvSpPr>
            <p:cNvPr id="15" name="Freeform 47">
              <a:extLst>
                <a:ext uri="{FF2B5EF4-FFF2-40B4-BE49-F238E27FC236}">
                  <a16:creationId xmlns:a16="http://schemas.microsoft.com/office/drawing/2014/main" xmlns="" id="{08E0243F-1062-43C6-AD04-130DFF6684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x-none"/>
            </a:p>
          </p:txBody>
        </p:sp>
        <p:sp>
          <p:nvSpPr>
            <p:cNvPr id="16" name="Rectangle 15">
              <a:extLst>
                <a:ext uri="{FF2B5EF4-FFF2-40B4-BE49-F238E27FC236}">
                  <a16:creationId xmlns:a16="http://schemas.microsoft.com/office/drawing/2014/main" xmlns="" id="{94C5517B-1B0F-47AA-93A5-36718996986F}"/>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x-none"/>
            </a:p>
          </p:txBody>
        </p:sp>
      </p:grpSp>
      <p:sp>
        <p:nvSpPr>
          <p:cNvPr id="2" name="Title 1">
            <a:extLst>
              <a:ext uri="{FF2B5EF4-FFF2-40B4-BE49-F238E27FC236}">
                <a16:creationId xmlns:a16="http://schemas.microsoft.com/office/drawing/2014/main" xmlns="" id="{D2AA04AF-D147-9349-88F0-7B3866B30CC9}"/>
              </a:ext>
            </a:extLst>
          </p:cNvPr>
          <p:cNvSpPr>
            <a:spLocks noGrp="1"/>
          </p:cNvSpPr>
          <p:nvPr>
            <p:ph type="title"/>
          </p:nvPr>
        </p:nvSpPr>
        <p:spPr>
          <a:xfrm>
            <a:off x="1047280" y="759805"/>
            <a:ext cx="10482310" cy="1325563"/>
          </a:xfrm>
        </p:spPr>
        <p:txBody>
          <a:bodyPr>
            <a:normAutofit/>
          </a:bodyPr>
          <a:lstStyle/>
          <a:p>
            <a:pPr algn="l" rtl="0"/>
            <a:r>
              <a:rPr lang="x-none" sz="3800" b="0" i="0" u="none" baseline="0" dirty="0">
                <a:solidFill>
                  <a:srgbClr val="FFFFFF"/>
                </a:solidFill>
              </a:rPr>
              <a:t>Contactos para presentar quejas o reconocimientos</a:t>
            </a:r>
          </a:p>
        </p:txBody>
      </p:sp>
      <p:sp>
        <p:nvSpPr>
          <p:cNvPr id="3" name="Content Placeholder 2">
            <a:extLst>
              <a:ext uri="{FF2B5EF4-FFF2-40B4-BE49-F238E27FC236}">
                <a16:creationId xmlns:a16="http://schemas.microsoft.com/office/drawing/2014/main" xmlns="" id="{D4F1F6C9-B83E-E243-846C-8FDA90064154}"/>
              </a:ext>
            </a:extLst>
          </p:cNvPr>
          <p:cNvSpPr>
            <a:spLocks noGrp="1"/>
          </p:cNvSpPr>
          <p:nvPr>
            <p:ph idx="1"/>
          </p:nvPr>
        </p:nvSpPr>
        <p:spPr>
          <a:xfrm>
            <a:off x="1424904" y="2494450"/>
            <a:ext cx="4053545" cy="3563159"/>
          </a:xfrm>
        </p:spPr>
        <p:txBody>
          <a:bodyPr>
            <a:normAutofit/>
          </a:bodyPr>
          <a:lstStyle/>
          <a:p>
            <a:r>
              <a:rPr lang="es-ES" sz="2000" dirty="0">
                <a:solidFill>
                  <a:srgbClr val="FF0000"/>
                </a:solidFill>
                <a:latin typeface="Arial" panose="020B0604020202020204" pitchFamily="34" charset="0"/>
                <a:cs typeface="Arial" panose="020B0604020202020204" pitchFamily="34" charset="0"/>
              </a:rPr>
              <a:t>Ingrese los números de teléfono de su región aquí.</a:t>
            </a:r>
            <a:endParaRPr lang="en-US" sz="2000" dirty="0">
              <a:solidFill>
                <a:srgbClr val="FF0000"/>
              </a:solidFill>
              <a:latin typeface="Arial" panose="020B0604020202020204" pitchFamily="34" charset="0"/>
              <a:cs typeface="Arial" panose="020B0604020202020204" pitchFamily="34" charset="0"/>
              <a:sym typeface="Wingdings" pitchFamily="2" charset="2"/>
            </a:endParaRPr>
          </a:p>
          <a:p>
            <a:endParaRPr lang="en-US" sz="2000" dirty="0">
              <a:solidFill>
                <a:srgbClr val="FF0000"/>
              </a:solidFill>
              <a:latin typeface="Arial" panose="020B0604020202020204" pitchFamily="34" charset="0"/>
              <a:cs typeface="Arial" panose="020B0604020202020204" pitchFamily="34" charset="0"/>
            </a:endParaRPr>
          </a:p>
          <a:p>
            <a:r>
              <a:rPr lang="es-ES" sz="2000" dirty="0">
                <a:solidFill>
                  <a:srgbClr val="FF0000"/>
                </a:solidFill>
                <a:latin typeface="Arial" panose="020B0604020202020204" pitchFamily="34" charset="0"/>
                <a:cs typeface="Arial" panose="020B0604020202020204" pitchFamily="34" charset="0"/>
              </a:rPr>
              <a:t>Ingrese los sitios web de su región aquí. </a:t>
            </a:r>
            <a:r>
              <a:rPr lang="en-US" sz="2000" dirty="0">
                <a:solidFill>
                  <a:srgbClr val="FF0000"/>
                </a:solidFill>
                <a:latin typeface="Arial" panose="020B0604020202020204" pitchFamily="34" charset="0"/>
                <a:cs typeface="Arial" panose="020B0604020202020204" pitchFamily="34" charset="0"/>
                <a:sym typeface="Wingdings" pitchFamily="2" charset="2"/>
              </a:rPr>
              <a:t></a:t>
            </a:r>
            <a:endParaRPr lang="en-US" sz="2000" dirty="0">
              <a:solidFill>
                <a:srgbClr val="FF0000"/>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xmlns="" id="{C8A885A7-23B7-774A-9BC1-D95F4DFF4D57}"/>
              </a:ext>
            </a:extLst>
          </p:cNvPr>
          <p:cNvGraphicFramePr>
            <a:graphicFrameLocks noGrp="1"/>
          </p:cNvGraphicFramePr>
          <p:nvPr>
            <p:extLst>
              <p:ext uri="{D42A27DB-BD31-4B8C-83A1-F6EECF244321}">
                <p14:modId xmlns:p14="http://schemas.microsoft.com/office/powerpoint/2010/main" val="537221756"/>
              </p:ext>
            </p:extLst>
          </p:nvPr>
        </p:nvGraphicFramePr>
        <p:xfrm>
          <a:off x="5784031" y="2899620"/>
          <a:ext cx="6118159" cy="2439637"/>
        </p:xfrm>
        <a:graphic>
          <a:graphicData uri="http://schemas.openxmlformats.org/drawingml/2006/table">
            <a:tbl>
              <a:tblPr firstRow="1" firstCol="1" bandRow="1">
                <a:noFill/>
                <a:tableStyleId>{5C22544A-7EE6-4342-B048-85BDC9FD1C3A}</a:tableStyleId>
              </a:tblPr>
              <a:tblGrid>
                <a:gridCol w="1585712">
                  <a:extLst>
                    <a:ext uri="{9D8B030D-6E8A-4147-A177-3AD203B41FA5}">
                      <a16:colId xmlns:a16="http://schemas.microsoft.com/office/drawing/2014/main" xmlns="" val="3986900167"/>
                    </a:ext>
                  </a:extLst>
                </a:gridCol>
                <a:gridCol w="4532447">
                  <a:extLst>
                    <a:ext uri="{9D8B030D-6E8A-4147-A177-3AD203B41FA5}">
                      <a16:colId xmlns:a16="http://schemas.microsoft.com/office/drawing/2014/main" xmlns="" val="514221427"/>
                    </a:ext>
                  </a:extLst>
                </a:gridCol>
              </a:tblGrid>
              <a:tr h="738763">
                <a:tc>
                  <a:txBody>
                    <a:bodyPr/>
                    <a:lstStyle/>
                    <a:p>
                      <a:pPr marL="0" marR="0" algn="l" rtl="0">
                        <a:spcBef>
                          <a:spcPts val="0"/>
                        </a:spcBef>
                        <a:spcAft>
                          <a:spcPts val="0"/>
                        </a:spcAft>
                      </a:pPr>
                      <a:r>
                        <a:rPr lang="x-none" sz="1600" b="1" i="0" u="none" baseline="0" dirty="0">
                          <a:solidFill>
                            <a:schemeClr val="tx1"/>
                          </a:solidFill>
                          <a:effectLst/>
                          <a:latin typeface="Avenir Book"/>
                          <a:ea typeface="Times New Roman" panose="02020603050405020304" pitchFamily="18" charset="0"/>
                        </a:rPr>
                        <a:t>Condado de Orange (TO)</a:t>
                      </a:r>
                      <a:endParaRPr lang="x-none"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9050" cap="flat" cmpd="sng" algn="ctr">
                      <a:solidFill>
                        <a:schemeClr val="accent1"/>
                      </a:solidFill>
                      <a:prstDash val="solid"/>
                    </a:lnT>
                    <a:lnB w="38100" cmpd="sng">
                      <a:noFill/>
                    </a:lnB>
                    <a:solidFill>
                      <a:schemeClr val="accent1">
                        <a:lumMod val="20000"/>
                        <a:lumOff val="80000"/>
                      </a:schemeClr>
                    </a:solidFill>
                  </a:tcPr>
                </a:tc>
                <a:tc>
                  <a:txBody>
                    <a:bodyPr/>
                    <a:lstStyle/>
                    <a:p>
                      <a:pPr marL="0" marR="0" algn="l" rtl="0">
                        <a:spcBef>
                          <a:spcPts val="0"/>
                        </a:spcBef>
                        <a:spcAft>
                          <a:spcPts val="0"/>
                        </a:spcAft>
                      </a:pPr>
                      <a:r>
                        <a:rPr lang="x-none" sz="1600" b="1" i="0" u="sng" baseline="0">
                          <a:solidFill>
                            <a:srgbClr val="0000FF"/>
                          </a:solidFill>
                          <a:effectLst/>
                          <a:latin typeface="Avenir Book"/>
                          <a:ea typeface="Times New Roman" panose="02020603050405020304" pitchFamily="18" charset="0"/>
                          <a:hlinkClick r:id="rId2"/>
                        </a:rPr>
                        <a:t>http://www.transitorange.info/bus-services/</a:t>
                      </a:r>
                      <a:endParaRPr lang="x-none" sz="1200" dirty="0">
                        <a:effectLst/>
                        <a:latin typeface="Times New Roman" panose="02020603050405020304" pitchFamily="18" charset="0"/>
                        <a:ea typeface="Times New Roman" panose="02020603050405020304" pitchFamily="18" charset="0"/>
                      </a:endParaRPr>
                    </a:p>
                  </a:txBody>
                  <a:tcPr marL="68580" marR="68580" marT="0" marB="0" anchor="ctr">
                    <a:lnL w="12700" cmpd="sng">
                      <a:noFill/>
                    </a:lnL>
                    <a:lnR w="12700" cmpd="sng">
                      <a:noFill/>
                    </a:lnR>
                    <a:lnT w="19050" cap="flat" cmpd="sng" algn="ctr">
                      <a:solidFill>
                        <a:schemeClr val="accent1"/>
                      </a:solidFill>
                      <a:prstDash val="solid"/>
                    </a:lnT>
                    <a:lnB w="38100" cmpd="sng">
                      <a:noFill/>
                    </a:lnB>
                    <a:solidFill>
                      <a:schemeClr val="accent1">
                        <a:lumMod val="20000"/>
                        <a:lumOff val="80000"/>
                      </a:schemeClr>
                    </a:solidFill>
                  </a:tcPr>
                </a:tc>
                <a:extLst>
                  <a:ext uri="{0D108BD9-81ED-4DB2-BD59-A6C34878D82A}">
                    <a16:rowId xmlns:a16="http://schemas.microsoft.com/office/drawing/2014/main" xmlns="" val="279561612"/>
                  </a:ext>
                </a:extLst>
              </a:tr>
              <a:tr h="566958">
                <a:tc>
                  <a:txBody>
                    <a:bodyPr/>
                    <a:lstStyle/>
                    <a:p>
                      <a:pPr marL="0" marR="0" algn="l" rtl="0">
                        <a:spcBef>
                          <a:spcPts val="0"/>
                        </a:spcBef>
                        <a:spcAft>
                          <a:spcPts val="0"/>
                        </a:spcAft>
                      </a:pPr>
                      <a:r>
                        <a:rPr lang="x-none" sz="1600" b="1" i="0" u="none" baseline="0">
                          <a:solidFill>
                            <a:schemeClr val="tx1"/>
                          </a:solidFill>
                          <a:effectLst/>
                          <a:latin typeface="Avenir Book"/>
                          <a:ea typeface="Times New Roman" panose="02020603050405020304" pitchFamily="18" charset="0"/>
                        </a:rPr>
                        <a:t>Condado de Putnam (PART)</a:t>
                      </a:r>
                      <a:endParaRPr lang="x-none"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tc>
                  <a:txBody>
                    <a:bodyPr/>
                    <a:lstStyle/>
                    <a:p>
                      <a:pPr marL="0" marR="0" algn="l" rtl="0">
                        <a:spcBef>
                          <a:spcPts val="0"/>
                        </a:spcBef>
                        <a:spcAft>
                          <a:spcPts val="0"/>
                        </a:spcAft>
                      </a:pPr>
                      <a:r>
                        <a:rPr lang="x-none" sz="1600" b="0" i="0" u="sng" baseline="0">
                          <a:solidFill>
                            <a:srgbClr val="0000FF"/>
                          </a:solidFill>
                          <a:effectLst/>
                          <a:latin typeface="Avenir Book"/>
                          <a:ea typeface="Times New Roman" panose="02020603050405020304" pitchFamily="18" charset="0"/>
                          <a:hlinkClick r:id="rId3"/>
                        </a:rPr>
                        <a:t>https://www.putnamcountyny.com/transportation/</a:t>
                      </a:r>
                      <a:endParaRPr lang="x-none" sz="1200" dirty="0">
                        <a:effectLst/>
                        <a:latin typeface="Times New Roman" panose="02020603050405020304" pitchFamily="18" charset="0"/>
                        <a:ea typeface="Times New Roman" panose="02020603050405020304" pitchFamily="18" charset="0"/>
                      </a:endParaRPr>
                    </a:p>
                  </a:txBody>
                  <a:tcPr marL="68580" marR="68580" marT="0" marB="0" anchor="ctr">
                    <a:lnL w="12700" cmpd="sng">
                      <a:noFill/>
                      <a:prstDash val="solid"/>
                    </a:lnL>
                    <a:lnR w="12700" cmpd="sng">
                      <a:noFill/>
                      <a:prstDash val="solid"/>
                    </a:lnR>
                    <a:lnT w="38100" cmpd="sng">
                      <a:noFill/>
                    </a:lnT>
                    <a:lnB w="9525" cap="flat" cmpd="sng" algn="ctr">
                      <a:solidFill>
                        <a:schemeClr val="accent1"/>
                      </a:solidFill>
                      <a:prstDash val="solid"/>
                    </a:lnB>
                    <a:noFill/>
                  </a:tcPr>
                </a:tc>
                <a:extLst>
                  <a:ext uri="{0D108BD9-81ED-4DB2-BD59-A6C34878D82A}">
                    <a16:rowId xmlns:a16="http://schemas.microsoft.com/office/drawing/2014/main" xmlns="" val="2057241012"/>
                  </a:ext>
                </a:extLst>
              </a:tr>
              <a:tr h="566958">
                <a:tc>
                  <a:txBody>
                    <a:bodyPr/>
                    <a:lstStyle/>
                    <a:p>
                      <a:pPr marL="0" marR="0" algn="l" rtl="0">
                        <a:spcBef>
                          <a:spcPts val="0"/>
                        </a:spcBef>
                        <a:spcAft>
                          <a:spcPts val="0"/>
                        </a:spcAft>
                      </a:pPr>
                      <a:r>
                        <a:rPr lang="x-none" sz="1600" b="1" i="0" u="none" baseline="0">
                          <a:solidFill>
                            <a:schemeClr val="tx1"/>
                          </a:solidFill>
                          <a:effectLst/>
                          <a:latin typeface="Avenir Book"/>
                          <a:ea typeface="Times New Roman" panose="02020603050405020304" pitchFamily="18" charset="0"/>
                        </a:rPr>
                        <a:t>Condado de Rockland (TOR)</a:t>
                      </a:r>
                      <a:endParaRPr lang="x-none" sz="12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tc>
                  <a:txBody>
                    <a:bodyPr/>
                    <a:lstStyle/>
                    <a:p>
                      <a:pPr marL="0" marR="0" algn="l" rtl="0">
                        <a:spcBef>
                          <a:spcPts val="0"/>
                        </a:spcBef>
                        <a:spcAft>
                          <a:spcPts val="0"/>
                        </a:spcAft>
                      </a:pPr>
                      <a:r>
                        <a:rPr lang="x-none" sz="1600" b="0" i="0" u="sng" baseline="0">
                          <a:solidFill>
                            <a:srgbClr val="0000FF"/>
                          </a:solidFill>
                          <a:effectLst/>
                          <a:latin typeface="Avenir Book"/>
                          <a:ea typeface="Times New Roman" panose="02020603050405020304" pitchFamily="18" charset="0"/>
                          <a:hlinkClick r:id="rId4"/>
                        </a:rPr>
                        <a:t>http://rocklandgov.com/departments/public-transportation/transport-of-rockland/</a:t>
                      </a:r>
                      <a:endParaRPr lang="x-none" sz="1200" dirty="0">
                        <a:effectLst/>
                        <a:latin typeface="Times New Roman" panose="02020603050405020304" pitchFamily="18" charset="0"/>
                        <a:ea typeface="Times New Roman" panose="02020603050405020304" pitchFamily="18" charset="0"/>
                      </a:endParaRPr>
                    </a:p>
                  </a:txBody>
                  <a:tcPr marL="68580" marR="68580" marT="0" marB="0" anchor="ctr">
                    <a:lnL w="12700" cmpd="sng">
                      <a:noFill/>
                      <a:prstDash val="solid"/>
                    </a:lnL>
                    <a:lnR w="12700" cmpd="sng">
                      <a:noFill/>
                      <a:prstDash val="solid"/>
                    </a:lnR>
                    <a:lnT w="9525" cap="flat" cmpd="sng" algn="ctr">
                      <a:solidFill>
                        <a:schemeClr val="accent1"/>
                      </a:solidFill>
                      <a:prstDash val="solid"/>
                    </a:lnT>
                    <a:lnB w="12700" cmpd="sng">
                      <a:noFill/>
                      <a:prstDash val="solid"/>
                    </a:lnB>
                    <a:solidFill>
                      <a:schemeClr val="accent1">
                        <a:lumMod val="20000"/>
                        <a:lumOff val="80000"/>
                      </a:schemeClr>
                    </a:solidFill>
                  </a:tcPr>
                </a:tc>
                <a:extLst>
                  <a:ext uri="{0D108BD9-81ED-4DB2-BD59-A6C34878D82A}">
                    <a16:rowId xmlns:a16="http://schemas.microsoft.com/office/drawing/2014/main" xmlns="" val="1659663377"/>
                  </a:ext>
                </a:extLst>
              </a:tr>
              <a:tr h="566958">
                <a:tc>
                  <a:txBody>
                    <a:bodyPr/>
                    <a:lstStyle/>
                    <a:p>
                      <a:pPr marL="0" marR="0" algn="l" rtl="0">
                        <a:spcBef>
                          <a:spcPts val="0"/>
                        </a:spcBef>
                        <a:spcAft>
                          <a:spcPts val="0"/>
                        </a:spcAft>
                      </a:pPr>
                      <a:r>
                        <a:rPr lang="x-none" sz="1600" b="1" i="0" u="none" baseline="0">
                          <a:solidFill>
                            <a:schemeClr val="tx1"/>
                          </a:solidFill>
                          <a:effectLst/>
                          <a:latin typeface="Avenir Book"/>
                          <a:ea typeface="Times New Roman" panose="02020603050405020304" pitchFamily="18" charset="0"/>
                        </a:rPr>
                        <a:t>Condado de Sullivan (MOVE)</a:t>
                      </a:r>
                      <a:endParaRPr lang="x-none" sz="12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tc>
                  <a:txBody>
                    <a:bodyPr/>
                    <a:lstStyle/>
                    <a:p>
                      <a:pPr marL="0" marR="0" algn="l" rtl="0">
                        <a:spcBef>
                          <a:spcPts val="0"/>
                        </a:spcBef>
                        <a:spcAft>
                          <a:spcPts val="0"/>
                        </a:spcAft>
                      </a:pPr>
                      <a:r>
                        <a:rPr lang="x-none" sz="1600" b="0" i="0" u="sng" baseline="0" dirty="0">
                          <a:solidFill>
                            <a:srgbClr val="0000FF"/>
                          </a:solidFill>
                          <a:effectLst/>
                          <a:latin typeface="Avenir Book"/>
                          <a:ea typeface="Times New Roman" panose="02020603050405020304" pitchFamily="18" charset="0"/>
                          <a:hlinkClick r:id="rId5"/>
                        </a:rPr>
                        <a:t>http://sullivanny.us/Departments/Transportation</a:t>
                      </a:r>
                      <a:endParaRPr lang="x-none" sz="1200" dirty="0">
                        <a:effectLst/>
                        <a:latin typeface="Times New Roman" panose="02020603050405020304" pitchFamily="18" charset="0"/>
                        <a:ea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9525" cap="flat" cmpd="sng" algn="ctr">
                      <a:solidFill>
                        <a:schemeClr val="accent1"/>
                      </a:solidFill>
                      <a:prstDash val="solid"/>
                    </a:lnB>
                    <a:noFill/>
                  </a:tcPr>
                </a:tc>
                <a:extLst>
                  <a:ext uri="{0D108BD9-81ED-4DB2-BD59-A6C34878D82A}">
                    <a16:rowId xmlns:a16="http://schemas.microsoft.com/office/drawing/2014/main" xmlns="" val="770693556"/>
                  </a:ext>
                </a:extLst>
              </a:tr>
            </a:tbl>
          </a:graphicData>
        </a:graphic>
      </p:graphicFrame>
    </p:spTree>
    <p:extLst>
      <p:ext uri="{BB962C8B-B14F-4D97-AF65-F5344CB8AC3E}">
        <p14:creationId xmlns:p14="http://schemas.microsoft.com/office/powerpoint/2010/main" val="23122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A213AF-DD25-104F-B8C9-3BEF6266880D}"/>
              </a:ext>
            </a:extLst>
          </p:cNvPr>
          <p:cNvSpPr>
            <a:spLocks noGrp="1"/>
          </p:cNvSpPr>
          <p:nvPr>
            <p:ph type="title"/>
          </p:nvPr>
        </p:nvSpPr>
        <p:spPr>
          <a:xfrm>
            <a:off x="589560" y="856180"/>
            <a:ext cx="5238585" cy="2572820"/>
          </a:xfrm>
        </p:spPr>
        <p:txBody>
          <a:bodyPr anchor="ctr">
            <a:normAutofit/>
          </a:bodyPr>
          <a:lstStyle/>
          <a:p>
            <a:pPr algn="l" rtl="0"/>
            <a:r>
              <a:rPr lang="x-none" sz="3600" b="0" i="0" u="none" baseline="0" dirty="0"/>
              <a:t>Ahora, veamos la siguiente parte de nuestro video... </a:t>
            </a:r>
          </a:p>
        </p:txBody>
      </p:sp>
      <p:sp>
        <p:nvSpPr>
          <p:cNvPr id="3" name="Content Placeholder 2">
            <a:extLst>
              <a:ext uri="{FF2B5EF4-FFF2-40B4-BE49-F238E27FC236}">
                <a16:creationId xmlns:a16="http://schemas.microsoft.com/office/drawing/2014/main" xmlns="" id="{A49BCB66-53EC-8549-8B8B-FE478C128AE3}"/>
              </a:ext>
            </a:extLst>
          </p:cNvPr>
          <p:cNvSpPr>
            <a:spLocks noGrp="1"/>
          </p:cNvSpPr>
          <p:nvPr>
            <p:ph idx="1"/>
          </p:nvPr>
        </p:nvSpPr>
        <p:spPr>
          <a:xfrm>
            <a:off x="589560" y="3250087"/>
            <a:ext cx="5100040" cy="1436337"/>
          </a:xfrm>
        </p:spPr>
        <p:txBody>
          <a:bodyPr anchor="ctr">
            <a:normAutofit fontScale="85000" lnSpcReduction="10000"/>
          </a:bodyPr>
          <a:lstStyle/>
          <a:p>
            <a:pPr marL="0" indent="0" algn="ctr" rtl="0">
              <a:buNone/>
            </a:pPr>
            <a:r>
              <a:rPr lang="x-none" sz="3600" b="0" i="0" u="none" baseline="0" dirty="0"/>
              <a:t>Cuando veamos este logotipo, </a:t>
            </a:r>
            <a:br>
              <a:rPr lang="x-none" sz="3600" b="0" i="0" u="none" baseline="0" dirty="0"/>
            </a:br>
            <a:r>
              <a:rPr lang="x-none" sz="3600" b="0" i="0" u="none" baseline="0" dirty="0"/>
              <a:t>nos detendremos para realizar una actividad.</a:t>
            </a:r>
            <a:endParaRPr lang="x-none" sz="2000" dirty="0"/>
          </a:p>
        </p:txBody>
      </p:sp>
      <p:pic>
        <p:nvPicPr>
          <p:cNvPr id="5" name="Picture 4" descr="Logo&#10;&#10;Description automatically generated">
            <a:extLst>
              <a:ext uri="{FF2B5EF4-FFF2-40B4-BE49-F238E27FC236}">
                <a16:creationId xmlns:a16="http://schemas.microsoft.com/office/drawing/2014/main" xmlns="" id="{148E425B-0D10-6244-ABBA-88AF724A5FC9}"/>
              </a:ext>
            </a:extLst>
          </p:cNvPr>
          <p:cNvPicPr>
            <a:picLocks noChangeAspect="1"/>
          </p:cNvPicPr>
          <p:nvPr/>
        </p:nvPicPr>
        <p:blipFill rotWithShape="1">
          <a:blip r:embed="rId2"/>
          <a:srcRect t="1230" r="4" b="1835"/>
          <a:stretch/>
        </p:blipFill>
        <p:spPr>
          <a:xfrm>
            <a:off x="5977788" y="799352"/>
            <a:ext cx="5425410" cy="5259296"/>
          </a:xfrm>
          <a:prstGeom prst="rect">
            <a:avLst/>
          </a:prstGeom>
        </p:spPr>
      </p:pic>
    </p:spTree>
    <p:extLst>
      <p:ext uri="{BB962C8B-B14F-4D97-AF65-F5344CB8AC3E}">
        <p14:creationId xmlns:p14="http://schemas.microsoft.com/office/powerpoint/2010/main" val="11928793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D538B7-A374-6544-95C5-4B0FE4667E2F}"/>
              </a:ext>
            </a:extLst>
          </p:cNvPr>
          <p:cNvSpPr>
            <a:spLocks noGrp="1"/>
          </p:cNvSpPr>
          <p:nvPr>
            <p:ph type="title"/>
          </p:nvPr>
        </p:nvSpPr>
        <p:spPr>
          <a:xfrm>
            <a:off x="838200" y="494873"/>
            <a:ext cx="10515600" cy="1325563"/>
          </a:xfrm>
        </p:spPr>
        <p:txBody>
          <a:bodyPr>
            <a:normAutofit/>
          </a:bodyPr>
          <a:lstStyle/>
          <a:p>
            <a:pPr algn="ctr" rtl="0"/>
            <a:r>
              <a:rPr lang="x-none" sz="4800" b="1" i="0" u="none" baseline="0" dirty="0"/>
              <a:t>¡Conversemos!</a:t>
            </a:r>
          </a:p>
        </p:txBody>
      </p:sp>
      <p:sp>
        <p:nvSpPr>
          <p:cNvPr id="3" name="Content Placeholder 2">
            <a:extLst>
              <a:ext uri="{FF2B5EF4-FFF2-40B4-BE49-F238E27FC236}">
                <a16:creationId xmlns:a16="http://schemas.microsoft.com/office/drawing/2014/main" xmlns="" id="{87F6D7D3-95A8-9D42-9706-F98AD262C423}"/>
              </a:ext>
            </a:extLst>
          </p:cNvPr>
          <p:cNvSpPr>
            <a:spLocks noGrp="1"/>
          </p:cNvSpPr>
          <p:nvPr>
            <p:ph idx="1"/>
          </p:nvPr>
        </p:nvSpPr>
        <p:spPr>
          <a:xfrm>
            <a:off x="544945" y="1690688"/>
            <a:ext cx="11185237" cy="4351338"/>
          </a:xfrm>
        </p:spPr>
        <p:txBody>
          <a:bodyPr>
            <a:normAutofit fontScale="85000" lnSpcReduction="20000"/>
          </a:bodyPr>
          <a:lstStyle/>
          <a:p>
            <a:pPr marL="0" indent="0" algn="l" rtl="0">
              <a:buNone/>
            </a:pPr>
            <a:endParaRPr lang="x-none" sz="3600" dirty="0"/>
          </a:p>
          <a:p>
            <a:pPr marL="0" indent="0" algn="l" rtl="0">
              <a:buNone/>
            </a:pPr>
            <a:r>
              <a:rPr lang="x-none" sz="3600" b="0" i="0" u="none" baseline="0" dirty="0"/>
              <a:t>¿Cuáles son algunas de las dificultades que ha tenido al tomar el autobús?</a:t>
            </a:r>
          </a:p>
          <a:p>
            <a:pPr marL="0" indent="0" algn="l" rtl="0">
              <a:buNone/>
            </a:pPr>
            <a:endParaRPr lang="x-none" sz="3600" dirty="0"/>
          </a:p>
          <a:p>
            <a:pPr marL="0" indent="0" algn="l" rtl="0">
              <a:buNone/>
            </a:pPr>
            <a:r>
              <a:rPr lang="x-none" sz="3600" b="0" i="0" u="none" baseline="0" dirty="0"/>
              <a:t>Aquí tiene algunos asuntos sobre los que los defensores han trabajado.</a:t>
            </a:r>
          </a:p>
          <a:p>
            <a:pPr marL="0" indent="0" algn="l" rtl="0">
              <a:buNone/>
            </a:pPr>
            <a:endParaRPr lang="x-none" sz="3600" b="0" i="0" u="none" baseline="0" dirty="0"/>
          </a:p>
          <a:p>
            <a:pPr marL="0" indent="0" algn="l" rtl="0">
              <a:buNone/>
            </a:pPr>
            <a:r>
              <a:rPr lang="x-none" sz="3600" b="0" i="0" u="none" baseline="0" dirty="0"/>
              <a:t>La 1.° columna es el problema. La 2.° es la solución que se les ocurrió. La 3.° es en quién se enfocaron para lograr la solución. La 4.° es qué grupo de defensa está trabajando/ha trabajado en el asunto.</a:t>
            </a:r>
          </a:p>
        </p:txBody>
      </p:sp>
      <p:pic>
        <p:nvPicPr>
          <p:cNvPr id="4" name="Picture 3" descr="Logo&#10;&#10;Description automatically generated">
            <a:extLst>
              <a:ext uri="{FF2B5EF4-FFF2-40B4-BE49-F238E27FC236}">
                <a16:creationId xmlns:a16="http://schemas.microsoft.com/office/drawing/2014/main" xmlns="" id="{BFF94ACA-15DB-F24B-9D2A-442317E1F7A5}"/>
              </a:ext>
            </a:extLst>
          </p:cNvPr>
          <p:cNvPicPr>
            <a:picLocks noChangeAspect="1"/>
          </p:cNvPicPr>
          <p:nvPr/>
        </p:nvPicPr>
        <p:blipFill rotWithShape="1">
          <a:blip r:embed="rId2"/>
          <a:srcRect t="1230" r="4" b="1835"/>
          <a:stretch/>
        </p:blipFill>
        <p:spPr>
          <a:xfrm>
            <a:off x="2277658" y="365125"/>
            <a:ext cx="1635124" cy="1585060"/>
          </a:xfrm>
          <a:prstGeom prst="rect">
            <a:avLst/>
          </a:prstGeom>
        </p:spPr>
      </p:pic>
    </p:spTree>
    <p:extLst>
      <p:ext uri="{BB962C8B-B14F-4D97-AF65-F5344CB8AC3E}">
        <p14:creationId xmlns:p14="http://schemas.microsoft.com/office/powerpoint/2010/main" val="1331672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85CD8EE3D3204D9458E98F1AA49C89" ma:contentTypeVersion="12" ma:contentTypeDescription="Create a new document." ma:contentTypeScope="" ma:versionID="03ac15b0ddbfa36925370e7910219c16">
  <xsd:schema xmlns:xsd="http://www.w3.org/2001/XMLSchema" xmlns:xs="http://www.w3.org/2001/XMLSchema" xmlns:p="http://schemas.microsoft.com/office/2006/metadata/properties" xmlns:ns2="35c8eadf-5322-4b6b-8f81-721b85c40a1e" xmlns:ns3="2d879eb6-d7d4-4fba-a7d6-b0a8d8108888" targetNamespace="http://schemas.microsoft.com/office/2006/metadata/properties" ma:root="true" ma:fieldsID="802e2a3ab0d0a0f6a1f977b472b3d9e4" ns2:_="" ns3:_="">
    <xsd:import namespace="35c8eadf-5322-4b6b-8f81-721b85c40a1e"/>
    <xsd:import namespace="2d879eb6-d7d4-4fba-a7d6-b0a8d810888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c8eadf-5322-4b6b-8f81-721b85c40a1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879eb6-d7d4-4fba-a7d6-b0a8d81088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E05FA3-6D62-4E51-8410-964CEE2B2028}">
  <ds:schemaRefs>
    <ds:schemaRef ds:uri="http://schemas.microsoft.com/sharepoint/v3/contenttype/forms"/>
  </ds:schemaRefs>
</ds:datastoreItem>
</file>

<file path=customXml/itemProps2.xml><?xml version="1.0" encoding="utf-8"?>
<ds:datastoreItem xmlns:ds="http://schemas.openxmlformats.org/officeDocument/2006/customXml" ds:itemID="{32A59B6A-A21F-43AC-8101-2B9DBB8A31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5c8eadf-5322-4b6b-8f81-721b85c40a1e"/>
    <ds:schemaRef ds:uri="2d879eb6-d7d4-4fba-a7d6-b0a8d81088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5F1724-55BC-46EB-9F01-CCF84EAD3CC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17</TotalTime>
  <Words>1266</Words>
  <Application>Microsoft Macintosh PowerPoint</Application>
  <PresentationFormat>Custom</PresentationFormat>
  <Paragraphs>167</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Levante la mano si...</vt:lpstr>
      <vt:lpstr>¡Veamos un video! </vt:lpstr>
      <vt:lpstr>¡Conversemos!</vt:lpstr>
      <vt:lpstr>¡Conversemos!</vt:lpstr>
      <vt:lpstr>PowerPoint Presentation</vt:lpstr>
      <vt:lpstr>Contactos para presentar quejas o reconocimientos</vt:lpstr>
      <vt:lpstr>Ahora, veamos la siguiente parte de nuestro video... </vt:lpstr>
      <vt:lpstr>¡Conversemos!</vt:lpstr>
      <vt:lpstr>PowerPoint Presentation</vt:lpstr>
      <vt:lpstr>PowerPoint Presentation</vt:lpstr>
      <vt:lpstr>Ahora, veamos la última parte de nuestro video... </vt:lpstr>
      <vt:lpstr>¡Conversemos!</vt:lpstr>
      <vt:lpstr>  Sitio web: sanys/r2r.org</vt:lpstr>
      <vt:lpstr>Grupo de apoyo de Derecho de Traslado (Right 2 Ride, por su nombre en inglés)</vt:lpstr>
      <vt:lpstr>Y ahora para  nuestro sondeo final</vt:lpstr>
      <vt:lpstr>¡Gracias!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Naydan</dc:creator>
  <cp:lastModifiedBy>Sophia Roberts</cp:lastModifiedBy>
  <cp:revision>44</cp:revision>
  <dcterms:created xsi:type="dcterms:W3CDTF">2020-11-03T18:30:02Z</dcterms:created>
  <dcterms:modified xsi:type="dcterms:W3CDTF">2021-07-29T19:11:02Z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0x0101008985CD8EE3D3204D9458E98F1AA49C89</vt:lpwstr>
  </property>
</Properties>
</file>