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4"/>
  </p:sldMasterIdLst>
  <p:notesMasterIdLst>
    <p:notesMasterId r:id="rId18"/>
  </p:notesMasterIdLst>
  <p:sldIdLst>
    <p:sldId id="256" r:id="rId5"/>
    <p:sldId id="288" r:id="rId6"/>
    <p:sldId id="289" r:id="rId7"/>
    <p:sldId id="290" r:id="rId8"/>
    <p:sldId id="292" r:id="rId9"/>
    <p:sldId id="291" r:id="rId10"/>
    <p:sldId id="295" r:id="rId11"/>
    <p:sldId id="296" r:id="rId12"/>
    <p:sldId id="297" r:id="rId13"/>
    <p:sldId id="293" r:id="rId14"/>
    <p:sldId id="263" r:id="rId15"/>
    <p:sldId id="294"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011893"/>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36" autoAdjust="0"/>
    <p:restoredTop sz="67523" autoAdjust="0"/>
  </p:normalViewPr>
  <p:slideViewPr>
    <p:cSldViewPr snapToGrid="0" snapToObjects="1">
      <p:cViewPr varScale="1">
        <p:scale>
          <a:sx n="51" d="100"/>
          <a:sy n="51" d="100"/>
        </p:scale>
        <p:origin x="-108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31137-F43F-8D4B-B5BC-110F3F44B1FB}" type="datetimeFigureOut">
              <a:rPr lang="en-US" smtClean="0"/>
              <a:t>7/29/21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16725-B587-8740-B16C-AD23916C6FF1}" type="slidenum">
              <a:rPr lang="en-US" smtClean="0"/>
              <a:t>‹#›</a:t>
            </a:fld>
            <a:endParaRPr lang="en-US"/>
          </a:p>
        </p:txBody>
      </p:sp>
    </p:spTree>
    <p:extLst>
      <p:ext uri="{BB962C8B-B14F-4D97-AF65-F5344CB8AC3E}">
        <p14:creationId xmlns:p14="http://schemas.microsoft.com/office/powerpoint/2010/main" val="179075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vimeo.com/483644282/a5946b4f29"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De ser necesario, esta diapositiva puede mostrarse antes o durante las presentaciones.</a:t>
            </a:r>
          </a:p>
          <a:p>
            <a:pPr algn="l" rtl="0"/>
            <a:r>
              <a:rPr lang="x-none" b="0" i="0" u="none" baseline="0"/>
              <a:t>Después de esta diapositiva, retire la compartición de pantalla de PowerPoint y prepare el video a ser compartido. ¡No olvide hacer clic en “compartir sonido de la computadora”!</a:t>
            </a:r>
          </a:p>
        </p:txBody>
      </p:sp>
      <p:sp>
        <p:nvSpPr>
          <p:cNvPr id="4" name="Slide Number Placeholder 3"/>
          <p:cNvSpPr>
            <a:spLocks noGrp="1"/>
          </p:cNvSpPr>
          <p:nvPr>
            <p:ph type="sldNum" sz="quarter" idx="5"/>
          </p:nvPr>
        </p:nvSpPr>
        <p:spPr/>
        <p:txBody>
          <a:bodyPr/>
          <a:lstStyle/>
          <a:p>
            <a:pPr algn="l" rtl="0"/>
            <a:fld id="{1BA16725-B587-8740-B16C-AD23916C6FF1}" type="slidenum">
              <a:rPr/>
              <a:t>1</a:t>
            </a:fld>
            <a:endParaRPr lang="x-none"/>
          </a:p>
        </p:txBody>
      </p:sp>
    </p:spTree>
    <p:extLst>
      <p:ext uri="{BB962C8B-B14F-4D97-AF65-F5344CB8AC3E}">
        <p14:creationId xmlns:p14="http://schemas.microsoft.com/office/powerpoint/2010/main" val="397979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Puede adaptar estas preguntas para romper el hielo en base al tamaño del grupo con el que esté trabajando. Esto es para un grupo pequeño con tiempo para que todos hablen. Vea la lista de ideas para romper el hielo. </a:t>
            </a:r>
          </a:p>
        </p:txBody>
      </p:sp>
      <p:sp>
        <p:nvSpPr>
          <p:cNvPr id="4" name="Slide Number Placeholder 3"/>
          <p:cNvSpPr>
            <a:spLocks noGrp="1"/>
          </p:cNvSpPr>
          <p:nvPr>
            <p:ph type="sldNum" sz="quarter" idx="5"/>
          </p:nvPr>
        </p:nvSpPr>
        <p:spPr/>
        <p:txBody>
          <a:bodyPr/>
          <a:lstStyle/>
          <a:p>
            <a:pPr algn="l" rtl="0"/>
            <a:fld id="{1BA16725-B587-8740-B16C-AD23916C6FF1}" type="slidenum">
              <a:rPr/>
              <a:t>2</a:t>
            </a:fld>
            <a:endParaRPr lang="x-none"/>
          </a:p>
        </p:txBody>
      </p:sp>
    </p:spTree>
    <p:extLst>
      <p:ext uri="{BB962C8B-B14F-4D97-AF65-F5344CB8AC3E}">
        <p14:creationId xmlns:p14="http://schemas.microsoft.com/office/powerpoint/2010/main" val="126141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https://vimeo.com</a:t>
            </a:r>
            <a:r>
              <a:rPr lang="en-US" sz="1200" u="sng" kern="1200" smtClean="0">
                <a:solidFill>
                  <a:schemeClr val="tx1"/>
                </a:solidFill>
                <a:effectLst/>
                <a:latin typeface="+mn-lt"/>
                <a:ea typeface="+mn-ea"/>
                <a:cs typeface="+mn-cs"/>
                <a:hlinkClick r:id="rId3"/>
              </a:rPr>
              <a:t>/483644282/a5946b4f29</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1BA16725-B587-8740-B16C-AD23916C6FF1}" type="slidenum">
              <a:rPr lang="en-US" smtClean="0"/>
              <a:t>3</a:t>
            </a:fld>
            <a:endParaRPr lang="en-US"/>
          </a:p>
        </p:txBody>
      </p:sp>
    </p:spTree>
    <p:extLst>
      <p:ext uri="{BB962C8B-B14F-4D97-AF65-F5344CB8AC3E}">
        <p14:creationId xmlns:p14="http://schemas.microsoft.com/office/powerpoint/2010/main" val="233438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Comentarios de cierre: Realizamos esta capacitación porque queremos que usted tome acción. ¡Queremos verlo hablar, participar en estos grupos y lograr un cambio! </a:t>
            </a:r>
            <a:r>
              <a:rPr lang="x-none" sz="1200" b="0" i="0" u="none" kern="1200" baseline="0">
                <a:solidFill>
                  <a:schemeClr val="tx1"/>
                </a:solidFill>
                <a:effectLst/>
                <a:latin typeface="+mn-lt"/>
                <a:ea typeface="+mn-ea"/>
                <a:cs typeface="+mn-cs"/>
              </a:rPr>
              <a:t>¡Por favor manténgase en contacto con nosotros y háganos saber cuando participe en alguna actividad de defensa de tránsito, ya sea asistiendo a una reunión, mitin, brindando un testimonio, indicando a un funcionario electo lo importante que es el transporte para usted, escribiendo una carta, haciendo una llamada, uniéndose a un grupo de autodefensa o haciendo cualquier cosa que sea significativa para usted!</a:t>
            </a:r>
            <a:endParaRPr lang="x-none" dirty="0"/>
          </a:p>
        </p:txBody>
      </p:sp>
      <p:sp>
        <p:nvSpPr>
          <p:cNvPr id="4" name="Slide Number Placeholder 3"/>
          <p:cNvSpPr>
            <a:spLocks noGrp="1"/>
          </p:cNvSpPr>
          <p:nvPr>
            <p:ph type="sldNum" sz="quarter" idx="5"/>
          </p:nvPr>
        </p:nvSpPr>
        <p:spPr/>
        <p:txBody>
          <a:bodyPr/>
          <a:lstStyle/>
          <a:p>
            <a:pPr algn="l" rtl="0"/>
            <a:fld id="{1BA16725-B587-8740-B16C-AD23916C6FF1}" type="slidenum">
              <a:rPr/>
              <a:t>11</a:t>
            </a:fld>
            <a:endParaRPr lang="x-none"/>
          </a:p>
        </p:txBody>
      </p:sp>
    </p:spTree>
    <p:extLst>
      <p:ext uri="{BB962C8B-B14F-4D97-AF65-F5344CB8AC3E}">
        <p14:creationId xmlns:p14="http://schemas.microsoft.com/office/powerpoint/2010/main" val="17493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BFBD1-D74E-8F46-8972-0F4DB0CCB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5B80B4A-CFAA-FF45-B029-C90C5239E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64C54-FDC5-5743-B1FE-0FCC28BF1F47}"/>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558BDFD8-5ADE-4649-910F-AE142EA90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D34828-ECE0-B749-A727-43C03B678E2A}"/>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93530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2707B-F4AC-C342-ADC2-7868D3F468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26874F-301D-AF46-9417-BBB651103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2CA415-BB0D-994A-9813-5B8A0370C076}"/>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FDD61C37-38E5-904A-92E7-08EDBA05C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86F1FB-B009-3946-9442-079A73E1191D}"/>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99835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E4363D-9151-1742-B71E-4E1004F266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FC5C75-3350-1F44-A06C-3CBBAA484B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05FC54-C981-9C4A-BD9B-08B0D87BE59B}"/>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6FE2A4C6-69DC-9A45-A01C-AE906FBCD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B3C8DE-80BB-764B-972D-34C902E69459}"/>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314277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5E2F-82AB-3648-8F59-E2041F880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1AB1AA-6AA8-4441-91B7-0BD831DCD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AA36EB-4E25-6C45-82E1-F4D1742C9A91}"/>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434CB811-F0BA-C746-B713-A289E2126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F478FD-D859-B244-85A3-59B341701EB3}"/>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342215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AA05D-D024-C848-9CC3-78501C35D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24F0F8D-42D1-4B43-B087-9316FA6F37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1CC1CA1-C4CD-A54C-963B-E731E4D36149}"/>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2C841B38-4646-624C-B4E6-64EA1010E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0B361F-B589-0144-A38A-37024A6693B2}"/>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409403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B68CB-6FCF-6F49-89B1-C5AF12991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DA072D-ABED-7E46-B333-F44898AAB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F907AAB-6E41-5043-8FCF-84C60B417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D0F6F79-1321-934C-9D0E-25C73E31EA89}"/>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6" name="Footer Placeholder 5">
            <a:extLst>
              <a:ext uri="{FF2B5EF4-FFF2-40B4-BE49-F238E27FC236}">
                <a16:creationId xmlns:a16="http://schemas.microsoft.com/office/drawing/2014/main" xmlns="" id="{3511BDAD-2661-E140-AD8A-CD36FD4C9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8F2BFB-F2E2-C448-961A-95AEEF968AD4}"/>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220467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2D58-9AB1-F84F-9623-F41DEDE13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994F65-84CA-504B-AE23-41E940290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06F56A9-E6E4-744E-A175-FAB5A31C11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7DDA9B-B4FF-7842-8545-8EC80FAEC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6968263-D400-424A-A2AD-3BA1B6ABF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EB51089-DFB9-B444-B84A-D5AC25E38154}"/>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8" name="Footer Placeholder 7">
            <a:extLst>
              <a:ext uri="{FF2B5EF4-FFF2-40B4-BE49-F238E27FC236}">
                <a16:creationId xmlns:a16="http://schemas.microsoft.com/office/drawing/2014/main" xmlns="" id="{85DCABF0-C3C3-694A-9946-AFA0DDC70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2CF2B8-06E7-1B4C-BD04-CBE8D3DC7575}"/>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63167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DF25A-5036-7748-8C46-133DBB166A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34F919A-FCF9-4145-9996-C81B708D072C}"/>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4" name="Footer Placeholder 3">
            <a:extLst>
              <a:ext uri="{FF2B5EF4-FFF2-40B4-BE49-F238E27FC236}">
                <a16:creationId xmlns:a16="http://schemas.microsoft.com/office/drawing/2014/main" xmlns="" id="{38449AAB-8AE4-0349-B4DE-21E08FC59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E009DE-A3F7-2040-873A-FC76B0F50491}"/>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274913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74AA44-9F6C-064D-B587-C1FA8F5015D3}"/>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3" name="Footer Placeholder 2">
            <a:extLst>
              <a:ext uri="{FF2B5EF4-FFF2-40B4-BE49-F238E27FC236}">
                <a16:creationId xmlns:a16="http://schemas.microsoft.com/office/drawing/2014/main" xmlns="" id="{7095D9D4-3231-0344-BACC-7CDE49634A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9104B97-3E70-FE42-9ED9-7A95E034A475}"/>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27426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751E3-530D-CB4F-BEBB-41E80C7FD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03D218C-167C-014B-A7CF-467163F9F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D7F0D28-838D-5C43-BCDA-BC40D930C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CD4FE7-40D9-CD48-B698-2EA3B58F71FA}"/>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6" name="Footer Placeholder 5">
            <a:extLst>
              <a:ext uri="{FF2B5EF4-FFF2-40B4-BE49-F238E27FC236}">
                <a16:creationId xmlns:a16="http://schemas.microsoft.com/office/drawing/2014/main" xmlns="" id="{22C8E311-D013-CA4B-A67D-EAA8F7DBC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35467B-A5F1-4040-BE1F-07217858FC69}"/>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82253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7D1B5-1FA9-4B47-8118-A1D7AF869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605E5F-D520-3B46-824F-493A29CE5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0658625-5066-6743-81BF-7BF23DB44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16171E9-361B-A44E-9C63-B4D3B17232FE}"/>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6" name="Footer Placeholder 5">
            <a:extLst>
              <a:ext uri="{FF2B5EF4-FFF2-40B4-BE49-F238E27FC236}">
                <a16:creationId xmlns:a16="http://schemas.microsoft.com/office/drawing/2014/main" xmlns="" id="{F7EADE4B-2DAC-A74A-862C-E3F4AB3F00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1A14478-1E3E-1946-A678-151094AD18CE}"/>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260213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3607BF-8980-D244-972F-1E59A0E1A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6FD6AF2-A1F6-0342-81C0-621A65309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C76410-FC20-7C4E-B2D8-CBE37791D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39A17E27-3107-3F44-B57F-9A9C968D7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D602DE6-C4DC-9141-8D0E-756B24E4A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9C5DB-D7EA-594D-93B2-E5D8762C0F16}" type="slidenum">
              <a:rPr lang="en-US" smtClean="0"/>
              <a:t>‹#›</a:t>
            </a:fld>
            <a:endParaRPr lang="en-US"/>
          </a:p>
        </p:txBody>
      </p:sp>
    </p:spTree>
    <p:extLst>
      <p:ext uri="{BB962C8B-B14F-4D97-AF65-F5344CB8AC3E}">
        <p14:creationId xmlns:p14="http://schemas.microsoft.com/office/powerpoint/2010/main" val="17061507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adata.org/" TargetMode="External"/><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hyperlink" Target="https://www.facebook.com/groups/sanysr2r" TargetMode="External"/><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82126470/d407048da1"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xmlns="" id="{B7B16E0B-D8A7-A44A-B082-9A7D913020DA}"/>
              </a:ext>
            </a:extLst>
          </p:cNvPr>
          <p:cNvPicPr>
            <a:picLocks noChangeAspect="1"/>
          </p:cNvPicPr>
          <p:nvPr/>
        </p:nvPicPr>
        <p:blipFill>
          <a:blip r:embed="rId3">
            <a:duotone>
              <a:prstClr val="black"/>
              <a:schemeClr val="accent4">
                <a:lumMod val="20000"/>
                <a:lumOff val="80000"/>
                <a:tint val="45000"/>
                <a:satMod val="400000"/>
              </a:schemeClr>
            </a:duotone>
          </a:blip>
          <a:stretch>
            <a:fillRect/>
          </a:stretch>
        </p:blipFill>
        <p:spPr>
          <a:xfrm>
            <a:off x="8589891" y="5744388"/>
            <a:ext cx="3069694" cy="1013996"/>
          </a:xfrm>
          <a:prstGeom prst="rect">
            <a:avLst/>
          </a:prstGeom>
        </p:spPr>
      </p:pic>
      <p:sp>
        <p:nvSpPr>
          <p:cNvPr id="8" name="TextBox 7">
            <a:extLst>
              <a:ext uri="{FF2B5EF4-FFF2-40B4-BE49-F238E27FC236}">
                <a16:creationId xmlns:a16="http://schemas.microsoft.com/office/drawing/2014/main" xmlns="" id="{7BE46393-A6F2-0646-AB41-BB9197CCD2A1}"/>
              </a:ext>
            </a:extLst>
          </p:cNvPr>
          <p:cNvSpPr txBox="1"/>
          <p:nvPr/>
        </p:nvSpPr>
        <p:spPr>
          <a:xfrm>
            <a:off x="4523422" y="4368542"/>
            <a:ext cx="3145155" cy="600164"/>
          </a:xfrm>
          <a:prstGeom prst="rect">
            <a:avLst/>
          </a:prstGeom>
          <a:noFill/>
        </p:spPr>
        <p:txBody>
          <a:bodyPr wrap="none" rtlCol="0">
            <a:spAutoFit/>
          </a:bodyPr>
          <a:lstStyle/>
          <a:p>
            <a:pPr algn="ctr" rtl="0"/>
            <a:endParaRPr lang="x-none" sz="900" dirty="0">
              <a:latin typeface="Arial Rounded MT Bold" panose="020F0704030504030204" pitchFamily="34" charset="77"/>
            </a:endParaRPr>
          </a:p>
          <a:p>
            <a:pPr algn="ctr" rtl="0"/>
            <a:r>
              <a:rPr lang="x-none" sz="2400" b="0" i="0" u="none" baseline="0" dirty="0">
                <a:solidFill>
                  <a:srgbClr val="002060"/>
                </a:solidFill>
                <a:latin typeface="Arial Rounded MT Bold" panose="020F0704030504030204" pitchFamily="34" charset="77"/>
              </a:rPr>
              <a:t>Los presentadores de hoy:</a:t>
            </a:r>
            <a:endParaRPr lang="x-none" sz="2400" dirty="0">
              <a:solidFill>
                <a:srgbClr val="002060"/>
              </a:solidFill>
              <a:latin typeface="Arial Rounded MT Bold" panose="020F0704030504030204" pitchFamily="34" charset="77"/>
            </a:endParaRPr>
          </a:p>
        </p:txBody>
      </p:sp>
      <p:sp>
        <p:nvSpPr>
          <p:cNvPr id="11" name="TextBox 10">
            <a:extLst>
              <a:ext uri="{FF2B5EF4-FFF2-40B4-BE49-F238E27FC236}">
                <a16:creationId xmlns:a16="http://schemas.microsoft.com/office/drawing/2014/main" xmlns="" id="{2FD657D7-9170-0C45-9D46-DF27DD8EA87F}"/>
              </a:ext>
            </a:extLst>
          </p:cNvPr>
          <p:cNvSpPr txBox="1"/>
          <p:nvPr/>
        </p:nvSpPr>
        <p:spPr>
          <a:xfrm>
            <a:off x="7274048" y="6312689"/>
            <a:ext cx="1648277" cy="369332"/>
          </a:xfrm>
          <a:prstGeom prst="rect">
            <a:avLst/>
          </a:prstGeom>
          <a:noFill/>
        </p:spPr>
        <p:txBody>
          <a:bodyPr wrap="square" rtlCol="0">
            <a:spAutoFit/>
          </a:bodyPr>
          <a:lstStyle/>
          <a:p>
            <a:pPr algn="l" rtl="0"/>
            <a:r>
              <a:rPr lang="x-none" b="1" i="0" u="none" baseline="0" dirty="0">
                <a:solidFill>
                  <a:srgbClr val="521B93"/>
                </a:solidFill>
              </a:rPr>
              <a:t>Financiado por</a:t>
            </a:r>
          </a:p>
        </p:txBody>
      </p:sp>
      <p:pic>
        <p:nvPicPr>
          <p:cNvPr id="4" name="Picture 3" descr="A picture containing logo&#10;&#10;Description automatically generated">
            <a:extLst>
              <a:ext uri="{FF2B5EF4-FFF2-40B4-BE49-F238E27FC236}">
                <a16:creationId xmlns:a16="http://schemas.microsoft.com/office/drawing/2014/main" xmlns="" id="{EA52B048-F5B7-574C-8F9F-32F204106D4A}"/>
              </a:ext>
            </a:extLst>
          </p:cNvPr>
          <p:cNvPicPr>
            <a:picLocks noChangeAspect="1"/>
          </p:cNvPicPr>
          <p:nvPr/>
        </p:nvPicPr>
        <p:blipFill>
          <a:blip r:embed="rId4"/>
          <a:stretch>
            <a:fillRect/>
          </a:stretch>
        </p:blipFill>
        <p:spPr>
          <a:xfrm>
            <a:off x="3663701" y="169668"/>
            <a:ext cx="4498956" cy="4498956"/>
          </a:xfrm>
          <a:prstGeom prst="rect">
            <a:avLst/>
          </a:prstGeom>
        </p:spPr>
      </p:pic>
      <p:pic>
        <p:nvPicPr>
          <p:cNvPr id="16" name="Picture 15" descr="A picture containing food, drawing&#10;&#10;Description automatically generated">
            <a:extLst>
              <a:ext uri="{FF2B5EF4-FFF2-40B4-BE49-F238E27FC236}">
                <a16:creationId xmlns:a16="http://schemas.microsoft.com/office/drawing/2014/main" xmlns="" id="{120B5DC4-5E98-144C-B9FD-F38DB28FD06F}"/>
              </a:ext>
            </a:extLst>
          </p:cNvPr>
          <p:cNvPicPr>
            <a:picLocks noChangeAspect="1"/>
          </p:cNvPicPr>
          <p:nvPr/>
        </p:nvPicPr>
        <p:blipFill>
          <a:blip r:embed="rId5">
            <a:duotone>
              <a:prstClr val="black"/>
              <a:schemeClr val="accent4">
                <a:lumMod val="20000"/>
                <a:lumOff val="80000"/>
                <a:tint val="45000"/>
                <a:satMod val="400000"/>
              </a:schemeClr>
            </a:duotone>
          </a:blip>
          <a:stretch>
            <a:fillRect/>
          </a:stretch>
        </p:blipFill>
        <p:spPr>
          <a:xfrm>
            <a:off x="894333" y="1186159"/>
            <a:ext cx="2767729" cy="2767729"/>
          </a:xfrm>
          <a:prstGeom prst="rect">
            <a:avLst/>
          </a:prstGeom>
        </p:spPr>
      </p:pic>
      <p:pic>
        <p:nvPicPr>
          <p:cNvPr id="17" name="Picture 16" descr="A picture containing device&#10;&#10;Description automatically generated">
            <a:extLst>
              <a:ext uri="{FF2B5EF4-FFF2-40B4-BE49-F238E27FC236}">
                <a16:creationId xmlns:a16="http://schemas.microsoft.com/office/drawing/2014/main" xmlns="" id="{E81E6DF2-BDE4-EA45-90E0-A5BD041A5457}"/>
              </a:ext>
            </a:extLst>
          </p:cNvPr>
          <p:cNvPicPr>
            <a:picLocks noChangeAspect="1"/>
          </p:cNvPicPr>
          <p:nvPr/>
        </p:nvPicPr>
        <p:blipFill rotWithShape="1">
          <a:blip r:embed="rId6">
            <a:duotone>
              <a:prstClr val="black"/>
              <a:schemeClr val="accent4">
                <a:lumMod val="20000"/>
                <a:lumOff val="80000"/>
                <a:tint val="45000"/>
                <a:satMod val="400000"/>
              </a:schemeClr>
            </a:duotone>
          </a:blip>
          <a:srcRect l="4463" t="6930" r="5372" b="6930"/>
          <a:stretch/>
        </p:blipFill>
        <p:spPr>
          <a:xfrm>
            <a:off x="8175720" y="1186159"/>
            <a:ext cx="2897097" cy="2767729"/>
          </a:xfrm>
          <a:prstGeom prst="rect">
            <a:avLst/>
          </a:prstGeom>
          <a:solidFill>
            <a:schemeClr val="accent4">
              <a:lumMod val="20000"/>
              <a:lumOff val="80000"/>
            </a:schemeClr>
          </a:solidFill>
        </p:spPr>
      </p:pic>
    </p:spTree>
    <p:extLst>
      <p:ext uri="{BB962C8B-B14F-4D97-AF65-F5344CB8AC3E}">
        <p14:creationId xmlns:p14="http://schemas.microsoft.com/office/powerpoint/2010/main" val="278495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838200" y="494873"/>
            <a:ext cx="10515600" cy="1325563"/>
          </a:xfrm>
        </p:spPr>
        <p:txBody>
          <a:bodyPr>
            <a:normAutofit/>
          </a:bodyPr>
          <a:lstStyle/>
          <a:p>
            <a:pPr algn="ctr" rtl="0"/>
            <a:r>
              <a:rPr lang="x-none" sz="4800" b="1" i="0" u="none" baseline="0"/>
              <a:t>¡Conversemos!</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838200" y="1690688"/>
            <a:ext cx="10730023" cy="4351338"/>
          </a:xfrm>
        </p:spPr>
        <p:txBody>
          <a:bodyPr/>
          <a:lstStyle/>
          <a:p>
            <a:pPr marL="0" indent="0" algn="l" rtl="0">
              <a:buNone/>
            </a:pPr>
            <a:endParaRPr lang="x-none" sz="3600" dirty="0"/>
          </a:p>
          <a:p>
            <a:pPr marL="0" indent="0" algn="ctr" rtl="0">
              <a:buNone/>
            </a:pPr>
            <a:r>
              <a:rPr lang="x-none" sz="4400" b="0" i="0" u="none" baseline="0"/>
              <a:t>¿Alguien desea aprender a tomar el autobús?</a:t>
            </a:r>
          </a:p>
          <a:p>
            <a:pPr marL="0" indent="0" algn="ctr" rtl="0">
              <a:buNone/>
            </a:pPr>
            <a:endParaRPr lang="x-none" sz="4400" dirty="0"/>
          </a:p>
          <a:p>
            <a:pPr marL="0" indent="0" algn="ctr" rtl="0">
              <a:buNone/>
            </a:pPr>
            <a:r>
              <a:rPr lang="x-none" sz="4400" b="0" i="0" u="none" baseline="0"/>
              <a:t>¿Alguien quisiera aportar su plan de apoyo? </a:t>
            </a:r>
          </a:p>
          <a:p>
            <a:pPr marL="0" indent="0" algn="l" rtl="0">
              <a:buNone/>
            </a:pPr>
            <a:endParaRPr lang="x-none" sz="4400" dirty="0"/>
          </a:p>
          <a:p>
            <a:pPr marL="0" indent="0" algn="l" rtl="0">
              <a:buNone/>
            </a:pPr>
            <a:endParaRPr lang="x-none" sz="3600" dirty="0"/>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t="1230" r="4" b="1835"/>
          <a:stretch/>
        </p:blipFill>
        <p:spPr>
          <a:xfrm>
            <a:off x="2277658" y="365125"/>
            <a:ext cx="1635124" cy="1585060"/>
          </a:xfrm>
          <a:prstGeom prst="rect">
            <a:avLst/>
          </a:prstGeom>
        </p:spPr>
      </p:pic>
    </p:spTree>
    <p:extLst>
      <p:ext uri="{BB962C8B-B14F-4D97-AF65-F5344CB8AC3E}">
        <p14:creationId xmlns:p14="http://schemas.microsoft.com/office/powerpoint/2010/main" val="88674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229E9-C88C-7C46-A774-0A4AB7EBC780}"/>
              </a:ext>
            </a:extLst>
          </p:cNvPr>
          <p:cNvSpPr>
            <a:spLocks noGrp="1"/>
          </p:cNvSpPr>
          <p:nvPr>
            <p:ph type="title"/>
          </p:nvPr>
        </p:nvSpPr>
        <p:spPr>
          <a:xfrm>
            <a:off x="273133" y="690526"/>
            <a:ext cx="5696952" cy="1194831"/>
          </a:xfrm>
        </p:spPr>
        <p:txBody>
          <a:bodyPr>
            <a:normAutofit fontScale="90000"/>
          </a:bodyPr>
          <a:lstStyle/>
          <a:p>
            <a:pPr algn="ctr" rtl="0"/>
            <a:r>
              <a:rPr lang="x-none" sz="360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t/>
            </a:r>
            <a:br>
              <a:rPr lang="x-none" sz="360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br>
            <a:r>
              <a:rPr lang="x-none" sz="360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t/>
            </a:r>
            <a:br>
              <a:rPr lang="x-none" sz="360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br>
            <a:r>
              <a:rPr lang="x-none" sz="3600" b="0" i="0" u="none" baseline="0">
                <a:latin typeface="Arial Rounded MT Bold" panose="020F0704030504030204" pitchFamily="34" charset="77"/>
              </a:rPr>
              <a:t>Sitio web: sanys/r2r.org</a:t>
            </a:r>
            <a:endParaRPr lang="x-none" dirty="0"/>
          </a:p>
        </p:txBody>
      </p:sp>
      <p:pic>
        <p:nvPicPr>
          <p:cNvPr id="5" name="Content Placeholder 4" descr="Text&#10;&#10;Description automatically generated">
            <a:extLst>
              <a:ext uri="{FF2B5EF4-FFF2-40B4-BE49-F238E27FC236}">
                <a16:creationId xmlns:a16="http://schemas.microsoft.com/office/drawing/2014/main" xmlns="" id="{68B390D2-49FE-CE49-965E-A065EC630434}"/>
              </a:ext>
            </a:extLst>
          </p:cNvPr>
          <p:cNvPicPr>
            <a:picLocks noGrp="1" noChangeAspect="1"/>
          </p:cNvPicPr>
          <p:nvPr>
            <p:ph idx="1"/>
          </p:nvPr>
        </p:nvPicPr>
        <p:blipFill>
          <a:blip r:embed="rId4"/>
          <a:stretch>
            <a:fillRect/>
          </a:stretch>
        </p:blipFill>
        <p:spPr>
          <a:xfrm>
            <a:off x="1070659" y="2169314"/>
            <a:ext cx="3962400" cy="3962400"/>
          </a:xfrm>
        </p:spPr>
      </p:pic>
      <p:pic>
        <p:nvPicPr>
          <p:cNvPr id="7" name="Picture 6">
            <a:extLst>
              <a:ext uri="{FF2B5EF4-FFF2-40B4-BE49-F238E27FC236}">
                <a16:creationId xmlns:a16="http://schemas.microsoft.com/office/drawing/2014/main" xmlns="" id="{9AD5299B-F499-114C-A13D-DD8E7F1C71A9}"/>
              </a:ext>
            </a:extLst>
          </p:cNvPr>
          <p:cNvPicPr>
            <a:picLocks noChangeAspect="1"/>
          </p:cNvPicPr>
          <p:nvPr/>
        </p:nvPicPr>
        <p:blipFill>
          <a:blip r:embed="rId5"/>
          <a:stretch>
            <a:fillRect/>
          </a:stretch>
        </p:blipFill>
        <p:spPr>
          <a:xfrm>
            <a:off x="6221916" y="340136"/>
            <a:ext cx="4480560" cy="2975092"/>
          </a:xfrm>
          <a:prstGeom prst="rect">
            <a:avLst/>
          </a:prstGeom>
        </p:spPr>
      </p:pic>
      <p:sp>
        <p:nvSpPr>
          <p:cNvPr id="8" name="Rectangle 7">
            <a:extLst>
              <a:ext uri="{FF2B5EF4-FFF2-40B4-BE49-F238E27FC236}">
                <a16:creationId xmlns:a16="http://schemas.microsoft.com/office/drawing/2014/main" xmlns="" id="{80AB7F7A-09AA-C049-8AA8-698D35B19D73}"/>
              </a:ext>
            </a:extLst>
          </p:cNvPr>
          <p:cNvSpPr/>
          <p:nvPr/>
        </p:nvSpPr>
        <p:spPr>
          <a:xfrm>
            <a:off x="6137233" y="3449782"/>
            <a:ext cx="6107332" cy="523220"/>
          </a:xfrm>
          <a:prstGeom prst="rect">
            <a:avLst/>
          </a:prstGeom>
        </p:spPr>
        <p:txBody>
          <a:bodyPr wrap="square" anchor="ctr" anchorCtr="0">
            <a:normAutofit fontScale="70000" lnSpcReduction="20000"/>
          </a:bodyPr>
          <a:lstStyle/>
          <a:p>
            <a:r>
              <a:rPr lang="x-none" sz="2800" b="0" i="0" u="none" baseline="0" dirty="0">
                <a:latin typeface="Arial Rounded MT Bold" panose="020F0704030504030204" pitchFamily="34" charset="77"/>
              </a:rPr>
              <a:t>Correo electrónico </a:t>
            </a:r>
            <a:r>
              <a:rPr lang="es-US" sz="2800" dirty="0">
                <a:solidFill>
                  <a:srgbClr val="FF0000"/>
                </a:solidFill>
                <a:latin typeface="Arial Rounded MT Bold" panose="020F0704030504030204" pitchFamily="34" charset="77"/>
              </a:rPr>
              <a:t>su correo electrónico aquí</a:t>
            </a:r>
            <a:endParaRPr lang="x-none" sz="2800" b="0" i="0" u="none" baseline="0" dirty="0">
              <a:solidFill>
                <a:srgbClr val="FF0000"/>
              </a:solidFill>
              <a:latin typeface="Arial Rounded MT Bold" panose="020F0704030504030204" pitchFamily="34" charset="77"/>
            </a:endParaRPr>
          </a:p>
        </p:txBody>
      </p:sp>
      <p:pic>
        <p:nvPicPr>
          <p:cNvPr id="9" name="Picture 8" descr="A picture containing shape&#10;&#10;Description automatically generated">
            <a:extLst>
              <a:ext uri="{FF2B5EF4-FFF2-40B4-BE49-F238E27FC236}">
                <a16:creationId xmlns:a16="http://schemas.microsoft.com/office/drawing/2014/main" xmlns="" id="{AE6897AD-ED60-6441-B7E9-FE699E03075D}"/>
              </a:ext>
            </a:extLst>
          </p:cNvPr>
          <p:cNvPicPr>
            <a:picLocks noChangeAspect="1"/>
          </p:cNvPicPr>
          <p:nvPr/>
        </p:nvPicPr>
        <p:blipFill>
          <a:blip r:embed="rId6"/>
          <a:stretch>
            <a:fillRect/>
          </a:stretch>
        </p:blipFill>
        <p:spPr>
          <a:xfrm>
            <a:off x="5126359" y="3232940"/>
            <a:ext cx="917574" cy="917574"/>
          </a:xfrm>
          <a:prstGeom prst="rect">
            <a:avLst/>
          </a:prstGeom>
        </p:spPr>
      </p:pic>
      <p:pic>
        <p:nvPicPr>
          <p:cNvPr id="10" name="Picture 9" descr="Icon&#10;&#10;Description automatically generated">
            <a:extLst>
              <a:ext uri="{FF2B5EF4-FFF2-40B4-BE49-F238E27FC236}">
                <a16:creationId xmlns:a16="http://schemas.microsoft.com/office/drawing/2014/main" xmlns="" id="{72EA2862-1E39-6245-BB8F-78D08DCC2BF2}"/>
              </a:ext>
            </a:extLst>
          </p:cNvPr>
          <p:cNvPicPr>
            <a:picLocks noChangeAspect="1"/>
          </p:cNvPicPr>
          <p:nvPr/>
        </p:nvPicPr>
        <p:blipFill>
          <a:blip r:embed="rId7"/>
          <a:stretch>
            <a:fillRect/>
          </a:stretch>
        </p:blipFill>
        <p:spPr>
          <a:xfrm>
            <a:off x="5143142" y="3999498"/>
            <a:ext cx="1030710" cy="857673"/>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xmlns="" id="{960A7628-8AD2-C549-9D12-A6F82B1E8D14}"/>
              </a:ext>
            </a:extLst>
          </p:cNvPr>
          <p:cNvPicPr>
            <a:picLocks noChangeAspect="1"/>
          </p:cNvPicPr>
          <p:nvPr/>
        </p:nvPicPr>
        <p:blipFill>
          <a:blip r:embed="rId8"/>
          <a:stretch>
            <a:fillRect/>
          </a:stretch>
        </p:blipFill>
        <p:spPr>
          <a:xfrm>
            <a:off x="5336618" y="5211518"/>
            <a:ext cx="707315" cy="707315"/>
          </a:xfrm>
          <a:prstGeom prst="rect">
            <a:avLst/>
          </a:prstGeom>
        </p:spPr>
      </p:pic>
      <p:sp>
        <p:nvSpPr>
          <p:cNvPr id="16" name="TextBox 15">
            <a:extLst>
              <a:ext uri="{FF2B5EF4-FFF2-40B4-BE49-F238E27FC236}">
                <a16:creationId xmlns:a16="http://schemas.microsoft.com/office/drawing/2014/main" xmlns="" id="{A83CFB76-2242-A74A-910D-B95334F36A3D}"/>
              </a:ext>
            </a:extLst>
          </p:cNvPr>
          <p:cNvSpPr txBox="1"/>
          <p:nvPr/>
        </p:nvSpPr>
        <p:spPr>
          <a:xfrm>
            <a:off x="6096000" y="4174215"/>
            <a:ext cx="5809961" cy="584775"/>
          </a:xfrm>
          <a:prstGeom prst="rect">
            <a:avLst/>
          </a:prstGeom>
          <a:noFill/>
        </p:spPr>
        <p:txBody>
          <a:bodyPr wrap="square" rtlCol="0">
            <a:spAutoFit/>
          </a:bodyPr>
          <a:lstStyle/>
          <a:p>
            <a:pPr rtl="0"/>
            <a:r>
              <a:rPr lang="x-none" sz="3200" b="0" i="0" u="none" baseline="0" dirty="0">
                <a:latin typeface="Arial Rounded MT Bold" panose="020F0704030504030204" pitchFamily="34" charset="77"/>
              </a:rPr>
              <a:t>Publicaciones #right2ride</a:t>
            </a:r>
          </a:p>
        </p:txBody>
      </p:sp>
      <p:sp>
        <p:nvSpPr>
          <p:cNvPr id="17" name="Rectangle 16">
            <a:extLst>
              <a:ext uri="{FF2B5EF4-FFF2-40B4-BE49-F238E27FC236}">
                <a16:creationId xmlns:a16="http://schemas.microsoft.com/office/drawing/2014/main" xmlns="" id="{62EB27C9-7E48-FA41-A888-2DA75282B16E}"/>
              </a:ext>
            </a:extLst>
          </p:cNvPr>
          <p:cNvSpPr/>
          <p:nvPr/>
        </p:nvSpPr>
        <p:spPr>
          <a:xfrm>
            <a:off x="6148068" y="5295122"/>
            <a:ext cx="5617663" cy="584775"/>
          </a:xfrm>
          <a:prstGeom prst="rect">
            <a:avLst/>
          </a:prstGeom>
        </p:spPr>
        <p:txBody>
          <a:bodyPr wrap="square">
            <a:spAutoFit/>
          </a:bodyPr>
          <a:lstStyle/>
          <a:p>
            <a:r>
              <a:rPr lang="x-none" sz="3200" b="0" i="0" u="none" baseline="0" dirty="0">
                <a:latin typeface="Arial Rounded MT Bold" panose="020F0704030504030204" pitchFamily="34" charset="77"/>
              </a:rPr>
              <a:t>Llame al </a:t>
            </a:r>
            <a:r>
              <a:rPr lang="es-US" sz="3200" dirty="0">
                <a:solidFill>
                  <a:srgbClr val="FF0000"/>
                </a:solidFill>
                <a:latin typeface="Arial Rounded MT Bold" panose="020F0704030504030204" pitchFamily="34" charset="77"/>
              </a:rPr>
              <a:t>su número aquí</a:t>
            </a:r>
            <a:endParaRPr lang="x-none" sz="3200" b="0" i="0" u="none" baseline="0" dirty="0">
              <a:solidFill>
                <a:srgbClr val="FF0000"/>
              </a:solidFill>
              <a:latin typeface="Arial Rounded MT Bold" panose="020F0704030504030204" pitchFamily="34" charset="77"/>
            </a:endParaRPr>
          </a:p>
        </p:txBody>
      </p:sp>
      <p:sp>
        <p:nvSpPr>
          <p:cNvPr id="18" name="Rectangle 17">
            <a:extLst>
              <a:ext uri="{FF2B5EF4-FFF2-40B4-BE49-F238E27FC236}">
                <a16:creationId xmlns:a16="http://schemas.microsoft.com/office/drawing/2014/main" xmlns="" id="{CCA7A4EB-8693-5C48-AAD4-780E259AFB2E}"/>
              </a:ext>
            </a:extLst>
          </p:cNvPr>
          <p:cNvSpPr/>
          <p:nvPr/>
        </p:nvSpPr>
        <p:spPr>
          <a:xfrm>
            <a:off x="5373130" y="4739386"/>
            <a:ext cx="6689203" cy="461665"/>
          </a:xfrm>
          <a:prstGeom prst="rect">
            <a:avLst/>
          </a:prstGeom>
        </p:spPr>
        <p:txBody>
          <a:bodyPr wrap="none">
            <a:spAutoFit/>
          </a:bodyPr>
          <a:lstStyle/>
          <a:p>
            <a:pPr algn="ctr" rtl="0"/>
            <a:r>
              <a:rPr lang="x-none" sz="2400" b="0" i="0" u="none" baseline="0" dirty="0">
                <a:latin typeface="Arial Rounded MT Bold" panose="020F0704030504030204" pitchFamily="34" charset="77"/>
                <a:hlinkClick r:id="rId9"/>
              </a:rPr>
              <a:t>https://www.facebook.com/groups/sanysr2r</a:t>
            </a:r>
            <a:endParaRPr lang="x-none" sz="2400" dirty="0">
              <a:latin typeface="Arial Rounded MT Bold" panose="020F0704030504030204" pitchFamily="34" charset="77"/>
            </a:endParaRPr>
          </a:p>
        </p:txBody>
      </p:sp>
      <p:pic>
        <p:nvPicPr>
          <p:cNvPr id="12" name="Picture 11" descr="A picture containing shape&#10;&#10;Description automatically generated">
            <a:extLst>
              <a:ext uri="{FF2B5EF4-FFF2-40B4-BE49-F238E27FC236}">
                <a16:creationId xmlns:a16="http://schemas.microsoft.com/office/drawing/2014/main" xmlns="" id="{9BB64894-2CB2-3344-8FF0-CA60B6BA80DB}"/>
              </a:ext>
            </a:extLst>
          </p:cNvPr>
          <p:cNvPicPr>
            <a:picLocks noChangeAspect="1"/>
          </p:cNvPicPr>
          <p:nvPr/>
        </p:nvPicPr>
        <p:blipFill>
          <a:blip r:embed="rId10"/>
          <a:stretch>
            <a:fillRect/>
          </a:stretch>
        </p:blipFill>
        <p:spPr>
          <a:xfrm>
            <a:off x="2519809" y="378180"/>
            <a:ext cx="1064100" cy="1064100"/>
          </a:xfrm>
          <a:prstGeom prst="rect">
            <a:avLst/>
          </a:prstGeom>
        </p:spPr>
      </p:pic>
      <p:sp>
        <p:nvSpPr>
          <p:cNvPr id="19" name="TextBox 18">
            <a:extLst>
              <a:ext uri="{FF2B5EF4-FFF2-40B4-BE49-F238E27FC236}">
                <a16:creationId xmlns:a16="http://schemas.microsoft.com/office/drawing/2014/main" xmlns="" id="{C3317255-88E4-4AC6-9C0F-7BA9AA6B1ADD}"/>
              </a:ext>
            </a:extLst>
          </p:cNvPr>
          <p:cNvSpPr txBox="1"/>
          <p:nvPr/>
        </p:nvSpPr>
        <p:spPr>
          <a:xfrm rot="21140234">
            <a:off x="7358156" y="1695988"/>
            <a:ext cx="2316375" cy="307777"/>
          </a:xfrm>
          <a:prstGeom prst="rect">
            <a:avLst/>
          </a:prstGeom>
          <a:noFill/>
        </p:spPr>
        <p:txBody>
          <a:bodyPr wrap="square" lIns="0" tIns="0" rIns="0" bIns="0" rtlCol="0">
            <a:spAutoFit/>
          </a:bodyPr>
          <a:lstStyle/>
          <a:p>
            <a:pPr algn="ctr" rtl="0"/>
            <a:r>
              <a:rPr lang="x-none" sz="2000" b="1" i="1" u="none" baseline="0" dirty="0">
                <a:latin typeface="Arial" panose="020B0604020202020204" pitchFamily="34" charset="0"/>
                <a:cs typeface="Arial" panose="020B0604020202020204" pitchFamily="34" charset="0"/>
              </a:rPr>
              <a:t>¡CUÉNTENOS!</a:t>
            </a:r>
          </a:p>
        </p:txBody>
      </p:sp>
      <p:sp>
        <p:nvSpPr>
          <p:cNvPr id="20" name="TextBox 19">
            <a:extLst>
              <a:ext uri="{FF2B5EF4-FFF2-40B4-BE49-F238E27FC236}">
                <a16:creationId xmlns:a16="http://schemas.microsoft.com/office/drawing/2014/main" xmlns="" id="{219C2DA6-9BD7-4C5E-87B8-C84F962C5606}"/>
              </a:ext>
            </a:extLst>
          </p:cNvPr>
          <p:cNvSpPr txBox="1"/>
          <p:nvPr/>
        </p:nvSpPr>
        <p:spPr>
          <a:xfrm>
            <a:off x="2324100" y="2486507"/>
            <a:ext cx="2670817" cy="2092881"/>
          </a:xfrm>
          <a:prstGeom prst="rect">
            <a:avLst/>
          </a:prstGeom>
          <a:noFill/>
        </p:spPr>
        <p:txBody>
          <a:bodyPr wrap="square" lIns="0" tIns="0" rIns="0" bIns="0" rtlCol="0">
            <a:spAutoFit/>
          </a:bodyPr>
          <a:lstStyle/>
          <a:p>
            <a:pPr algn="ctr" rtl="0"/>
            <a: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t>¡QUEREMOS CONTAR </a:t>
            </a:r>
            <a:b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br>
            <a: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t>CON </a:t>
            </a:r>
            <a:b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br>
            <a:r>
              <a:rPr lang="x-none" sz="40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t>USTED!</a:t>
            </a:r>
            <a:endPar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79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9AE1604-BB93-4F6D-94D6-F2A6021FC5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11" name="Group 10">
            <a:extLst>
              <a:ext uri="{FF2B5EF4-FFF2-40B4-BE49-F238E27FC236}">
                <a16:creationId xmlns:a16="http://schemas.microsoft.com/office/drawing/2014/main" xmlns="" id="{A9270323-9616-4384-857D-E86B78272E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xmlns="" id="{8A3838D5-9565-4601-BAC3-D1B5BDB803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3" name="Rectangle 12">
              <a:extLst>
                <a:ext uri="{FF2B5EF4-FFF2-40B4-BE49-F238E27FC236}">
                  <a16:creationId xmlns:a16="http://schemas.microsoft.com/office/drawing/2014/main" xmlns="" id="{3349A4B8-3246-4579-922E-FE1155C7F0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sp>
        <p:nvSpPr>
          <p:cNvPr id="15" name="Rectangle 14">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6370750" y="866314"/>
            <a:ext cx="5158300" cy="1169585"/>
          </a:xfrm>
          <a:solidFill>
            <a:schemeClr val="accent4">
              <a:lumMod val="20000"/>
              <a:lumOff val="80000"/>
            </a:schemeClr>
          </a:solidFill>
        </p:spPr>
        <p:txBody>
          <a:bodyPr anchor="b">
            <a:normAutofit/>
          </a:bodyPr>
          <a:lstStyle/>
          <a:p>
            <a:pPr algn="l" rtl="0"/>
            <a:r>
              <a:rPr lang="x-none" sz="3700" b="1" i="0" u="none" baseline="0" dirty="0"/>
              <a:t>Y ahora para </a:t>
            </a:r>
            <a:br>
              <a:rPr lang="x-none" sz="3700" b="1" i="0" u="none" baseline="0" dirty="0"/>
            </a:br>
            <a:r>
              <a:rPr lang="x-none" sz="3700" b="1" i="0" u="none" baseline="0" dirty="0"/>
              <a:t>nuestro sondeo final</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l="2833" r="3990"/>
          <a:stretch/>
        </p:blipFill>
        <p:spPr>
          <a:xfrm>
            <a:off x="914401" y="847827"/>
            <a:ext cx="4929098" cy="5289986"/>
          </a:xfrm>
          <a:prstGeom prst="rect">
            <a:avLst/>
          </a:prstGeom>
          <a:solidFill>
            <a:schemeClr val="accent4">
              <a:lumMod val="20000"/>
              <a:lumOff val="80000"/>
            </a:schemeClr>
          </a:solidFill>
        </p:spPr>
      </p:pic>
      <p:sp>
        <p:nvSpPr>
          <p:cNvPr id="17" name="Rectangle 16">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6595228" y="2508105"/>
            <a:ext cx="4709345" cy="3632493"/>
          </a:xfrm>
          <a:solidFill>
            <a:schemeClr val="accent4">
              <a:lumMod val="20000"/>
              <a:lumOff val="80000"/>
            </a:schemeClr>
          </a:solidFill>
        </p:spPr>
        <p:txBody>
          <a:bodyPr anchor="ctr">
            <a:normAutofit/>
          </a:bodyPr>
          <a:lstStyle/>
          <a:p>
            <a:pPr marL="0" indent="0" algn="l" rtl="0">
              <a:buNone/>
            </a:pPr>
            <a:endParaRPr lang="x-none" sz="2000" dirty="0"/>
          </a:p>
          <a:p>
            <a:pPr marL="0" indent="0" algn="l" rtl="0">
              <a:buNone/>
            </a:pPr>
            <a:endParaRPr lang="x-none" sz="2000" dirty="0"/>
          </a:p>
          <a:p>
            <a:pPr marL="0" indent="0" algn="l" rtl="0">
              <a:buNone/>
            </a:pPr>
            <a:endParaRPr lang="x-none" sz="2000" dirty="0"/>
          </a:p>
          <a:p>
            <a:pPr marL="0" indent="0" algn="l" rtl="0">
              <a:buNone/>
            </a:pPr>
            <a:endParaRPr lang="x-none" sz="2000" dirty="0"/>
          </a:p>
        </p:txBody>
      </p:sp>
      <p:sp>
        <p:nvSpPr>
          <p:cNvPr id="5" name="TextBox 4">
            <a:extLst>
              <a:ext uri="{FF2B5EF4-FFF2-40B4-BE49-F238E27FC236}">
                <a16:creationId xmlns:a16="http://schemas.microsoft.com/office/drawing/2014/main" xmlns="" id="{5CED2435-77C8-7F43-85A5-5498D0A38567}"/>
              </a:ext>
            </a:extLst>
          </p:cNvPr>
          <p:cNvSpPr txBox="1"/>
          <p:nvPr/>
        </p:nvSpPr>
        <p:spPr>
          <a:xfrm>
            <a:off x="6744772" y="2688023"/>
            <a:ext cx="4532827" cy="3293209"/>
          </a:xfrm>
          <a:prstGeom prst="rect">
            <a:avLst/>
          </a:prstGeom>
          <a:noFill/>
        </p:spPr>
        <p:txBody>
          <a:bodyPr wrap="square" rtlCol="0">
            <a:spAutoFit/>
          </a:bodyPr>
          <a:lstStyle/>
          <a:p>
            <a:pPr algn="l" rtl="0"/>
            <a:r>
              <a:rPr lang="x-none" sz="1600" b="0" i="0" u="none" baseline="0" dirty="0"/>
              <a:t>Aparecerá una ventana emergente con un sondeo en su pantalla.</a:t>
            </a:r>
          </a:p>
          <a:p>
            <a:endParaRPr lang="x-none" sz="1600" dirty="0"/>
          </a:p>
          <a:p>
            <a:pPr algn="l" rtl="0"/>
            <a:r>
              <a:rPr lang="x-none" sz="1600" b="0" i="0" u="none" baseline="0" dirty="0"/>
              <a:t>Haga clic en el botón de Siguiente para incluir su respuesta.</a:t>
            </a:r>
          </a:p>
          <a:p>
            <a:endParaRPr lang="x-none" sz="1600" dirty="0"/>
          </a:p>
          <a:p>
            <a:pPr algn="l" rtl="0"/>
            <a:r>
              <a:rPr lang="x-none" sz="1600" b="0" i="0" u="none" baseline="0" dirty="0"/>
              <a:t>La leeremos en voz alta para aquellos que así lo necesiten.</a:t>
            </a:r>
          </a:p>
          <a:p>
            <a:endParaRPr lang="x-none" sz="1600" dirty="0"/>
          </a:p>
          <a:p>
            <a:pPr algn="l" rtl="0"/>
            <a:r>
              <a:rPr lang="x-none" sz="1600" b="0" i="0" u="none" baseline="0" dirty="0"/>
              <a:t>Desplácese hacia abajo para responder todas las preguntas.</a:t>
            </a:r>
          </a:p>
          <a:p>
            <a:endParaRPr lang="x-none" sz="1600" dirty="0"/>
          </a:p>
          <a:p>
            <a:pPr algn="l" rtl="0"/>
            <a:r>
              <a:rPr lang="x-none" sz="1600" b="0" i="0" u="none" baseline="0" dirty="0"/>
              <a:t>¡Haga clic para Enviar cuando haya terminado! </a:t>
            </a:r>
            <a:endParaRPr lang="x-none" sz="1600" dirty="0"/>
          </a:p>
        </p:txBody>
      </p:sp>
    </p:spTree>
    <p:extLst>
      <p:ext uri="{BB962C8B-B14F-4D97-AF65-F5344CB8AC3E}">
        <p14:creationId xmlns:p14="http://schemas.microsoft.com/office/powerpoint/2010/main" val="395205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6370750" y="866314"/>
            <a:ext cx="5158300" cy="1169585"/>
          </a:xfrm>
          <a:solidFill>
            <a:schemeClr val="accent4">
              <a:lumMod val="20000"/>
              <a:lumOff val="80000"/>
            </a:schemeClr>
          </a:solidFill>
        </p:spPr>
        <p:txBody>
          <a:bodyPr anchor="b">
            <a:normAutofit/>
          </a:bodyPr>
          <a:lstStyle/>
          <a:p>
            <a:pPr algn="ctr" rtl="0"/>
            <a:r>
              <a:rPr lang="x-none" sz="3700" b="1" i="0" u="none" baseline="0" dirty="0"/>
              <a:t>¡Gracias!</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l="2833" r="3990"/>
          <a:stretch/>
        </p:blipFill>
        <p:spPr>
          <a:xfrm>
            <a:off x="914401" y="847827"/>
            <a:ext cx="4929098" cy="5289986"/>
          </a:xfrm>
          <a:prstGeom prst="rect">
            <a:avLst/>
          </a:prstGeom>
          <a:solidFill>
            <a:schemeClr val="accent4">
              <a:lumMod val="20000"/>
              <a:lumOff val="80000"/>
            </a:schemeClr>
          </a:solidFill>
        </p:spPr>
      </p:pic>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6595228" y="2508105"/>
            <a:ext cx="4709345" cy="3632493"/>
          </a:xfrm>
          <a:solidFill>
            <a:schemeClr val="accent4">
              <a:lumMod val="20000"/>
              <a:lumOff val="80000"/>
            </a:schemeClr>
          </a:solidFill>
        </p:spPr>
        <p:txBody>
          <a:bodyPr anchor="ctr">
            <a:normAutofit/>
          </a:bodyPr>
          <a:lstStyle/>
          <a:p>
            <a:pPr marL="0" indent="0" algn="l" rtl="0">
              <a:buNone/>
            </a:pPr>
            <a:endParaRPr lang="x-none" sz="2000" dirty="0"/>
          </a:p>
          <a:p>
            <a:pPr marL="0" indent="0" algn="l" rtl="0">
              <a:buNone/>
            </a:pPr>
            <a:endParaRPr lang="x-none" sz="2000" dirty="0"/>
          </a:p>
          <a:p>
            <a:pPr marL="0" indent="0" algn="l" rtl="0">
              <a:buNone/>
            </a:pPr>
            <a:endParaRPr lang="x-none" sz="2000" dirty="0"/>
          </a:p>
          <a:p>
            <a:pPr marL="0" indent="0" algn="l" rtl="0">
              <a:buNone/>
            </a:pPr>
            <a:endParaRPr lang="x-none" sz="2000" dirty="0"/>
          </a:p>
        </p:txBody>
      </p:sp>
      <p:sp>
        <p:nvSpPr>
          <p:cNvPr id="5" name="TextBox 4">
            <a:extLst>
              <a:ext uri="{FF2B5EF4-FFF2-40B4-BE49-F238E27FC236}">
                <a16:creationId xmlns:a16="http://schemas.microsoft.com/office/drawing/2014/main" xmlns="" id="{5CED2435-77C8-7F43-85A5-5498D0A38567}"/>
              </a:ext>
            </a:extLst>
          </p:cNvPr>
          <p:cNvSpPr txBox="1"/>
          <p:nvPr/>
        </p:nvSpPr>
        <p:spPr>
          <a:xfrm>
            <a:off x="6683486" y="2774720"/>
            <a:ext cx="4532827" cy="3046988"/>
          </a:xfrm>
          <a:prstGeom prst="rect">
            <a:avLst/>
          </a:prstGeom>
          <a:noFill/>
        </p:spPr>
        <p:txBody>
          <a:bodyPr wrap="square" rtlCol="0">
            <a:spAutoFit/>
          </a:bodyPr>
          <a:lstStyle/>
          <a:p>
            <a:pPr algn="ctr" rtl="0"/>
            <a:r>
              <a:rPr lang="x-none" sz="3200" b="0" i="0" u="none" baseline="0" dirty="0"/>
              <a:t>Por favor tómese un momento para responder esta encuesta y brindar sus comentarios a los desarrolladores de esta capacitación. </a:t>
            </a:r>
            <a:endParaRPr lang="x-none" sz="1600" dirty="0"/>
          </a:p>
        </p:txBody>
      </p:sp>
    </p:spTree>
    <p:extLst>
      <p:ext uri="{BB962C8B-B14F-4D97-AF65-F5344CB8AC3E}">
        <p14:creationId xmlns:p14="http://schemas.microsoft.com/office/powerpoint/2010/main" val="133613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p:txBody>
          <a:bodyPr/>
          <a:lstStyle/>
          <a:p>
            <a:pPr algn="ctr" rtl="0"/>
            <a:r>
              <a:rPr lang="x-none" b="1" i="0" u="none" baseline="0" dirty="0"/>
              <a:t>Vamos a presentarnos. </a:t>
            </a:r>
            <a:r>
              <a:rPr lang="x-none" b="1" dirty="0"/>
              <a:t/>
            </a:r>
            <a:br>
              <a:rPr lang="x-none" b="1" dirty="0"/>
            </a:br>
            <a:r>
              <a:rPr lang="x-none" b="1" i="0" u="none" baseline="0" dirty="0"/>
              <a:t>Por favor indique su...</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838200" y="1690688"/>
            <a:ext cx="10730023" cy="4351338"/>
          </a:xfrm>
        </p:spPr>
        <p:txBody>
          <a:bodyPr/>
          <a:lstStyle/>
          <a:p>
            <a:pPr marL="0" indent="0" algn="l" rtl="0">
              <a:buNone/>
            </a:pPr>
            <a:endParaRPr lang="x-none" sz="3600" dirty="0"/>
          </a:p>
          <a:p>
            <a:pPr marL="0" indent="0" algn="l" rtl="0">
              <a:buNone/>
            </a:pPr>
            <a:r>
              <a:rPr lang="x-none" sz="3600" b="0" i="0" u="none" baseline="0"/>
              <a:t>1) Nombre</a:t>
            </a:r>
          </a:p>
          <a:p>
            <a:pPr marL="0" indent="0" algn="l" rtl="0">
              <a:buNone/>
            </a:pPr>
            <a:endParaRPr lang="x-none" sz="3600" dirty="0"/>
          </a:p>
          <a:p>
            <a:pPr marL="0" indent="0" algn="l" rtl="0">
              <a:buNone/>
            </a:pPr>
            <a:r>
              <a:rPr lang="x-none" sz="3600" b="0" i="0" u="none" baseline="0"/>
              <a:t>2) Ciudad o pueblo en el que vive</a:t>
            </a:r>
          </a:p>
          <a:p>
            <a:pPr marL="0" indent="0" algn="l" rtl="0">
              <a:buNone/>
            </a:pPr>
            <a:endParaRPr lang="x-none" sz="3600" dirty="0"/>
          </a:p>
          <a:p>
            <a:pPr marL="0" indent="0" algn="l" rtl="0">
              <a:buNone/>
            </a:pPr>
            <a:r>
              <a:rPr lang="x-none" sz="3600" b="0" i="0" u="none" baseline="0"/>
              <a:t>3) ¿Alguna vez ha tomado el autobús o el tren?</a:t>
            </a:r>
          </a:p>
          <a:p>
            <a:pPr marL="0" indent="0" algn="l" rtl="0">
              <a:buNone/>
            </a:pPr>
            <a:endParaRPr lang="x-none" sz="3600" dirty="0"/>
          </a:p>
          <a:p>
            <a:endParaRPr lang="x-none" dirty="0"/>
          </a:p>
        </p:txBody>
      </p:sp>
    </p:spTree>
    <p:extLst>
      <p:ext uri="{BB962C8B-B14F-4D97-AF65-F5344CB8AC3E}">
        <p14:creationId xmlns:p14="http://schemas.microsoft.com/office/powerpoint/2010/main" val="282278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 name="Title 1">
            <a:extLst>
              <a:ext uri="{FF2B5EF4-FFF2-40B4-BE49-F238E27FC236}">
                <a16:creationId xmlns:a16="http://schemas.microsoft.com/office/drawing/2014/main" xmlns="" id="{A9A213AF-DD25-104F-B8C9-3BEF6266880D}"/>
              </a:ext>
            </a:extLst>
          </p:cNvPr>
          <p:cNvSpPr>
            <a:spLocks noGrp="1"/>
          </p:cNvSpPr>
          <p:nvPr>
            <p:ph type="title"/>
          </p:nvPr>
        </p:nvSpPr>
        <p:spPr>
          <a:xfrm>
            <a:off x="589560" y="856180"/>
            <a:ext cx="4560584" cy="1128068"/>
          </a:xfrm>
        </p:spPr>
        <p:txBody>
          <a:bodyPr anchor="ctr">
            <a:normAutofit fontScale="90000"/>
          </a:bodyPr>
          <a:lstStyle/>
          <a:p>
            <a:pPr algn="ctr" rtl="0"/>
            <a:r>
              <a:rPr lang="x-none" sz="4000" b="0" i="0" u="none" spc="-20" dirty="0">
                <a:hlinkClick r:id="rId3"/>
              </a:rPr>
              <a:t>¡Veamos un video sobre cómo tomar el autobús! </a:t>
            </a:r>
            <a:endParaRPr lang="x-none" sz="4000" spc="-20" dirty="0"/>
          </a:p>
        </p:txBody>
      </p:sp>
      <p:grpSp>
        <p:nvGrpSpPr>
          <p:cNvPr id="12" name="Group 11">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 name="Content Placeholder 2">
            <a:extLst>
              <a:ext uri="{FF2B5EF4-FFF2-40B4-BE49-F238E27FC236}">
                <a16:creationId xmlns:a16="http://schemas.microsoft.com/office/drawing/2014/main" xmlns="" id="{A49BCB66-53EC-8549-8B8B-FE478C128AE3}"/>
              </a:ext>
            </a:extLst>
          </p:cNvPr>
          <p:cNvSpPr>
            <a:spLocks noGrp="1"/>
          </p:cNvSpPr>
          <p:nvPr>
            <p:ph idx="1"/>
          </p:nvPr>
        </p:nvSpPr>
        <p:spPr>
          <a:xfrm>
            <a:off x="159340" y="2330505"/>
            <a:ext cx="5234491" cy="3979585"/>
          </a:xfrm>
        </p:spPr>
        <p:txBody>
          <a:bodyPr anchor="ctr">
            <a:normAutofit/>
          </a:bodyPr>
          <a:lstStyle/>
          <a:p>
            <a:pPr marL="0" indent="0" algn="ctr" rtl="0">
              <a:buNone/>
            </a:pPr>
            <a:r>
              <a:rPr lang="x-none" sz="3200" b="0" i="0" u="none" baseline="0" dirty="0"/>
              <a:t>Cuando veamos este logotipo, nos detendremos para realizar una actividad.</a:t>
            </a:r>
          </a:p>
          <a:p>
            <a:endParaRPr lang="x-none" sz="1800" dirty="0"/>
          </a:p>
          <a:p>
            <a:endParaRPr lang="x-none" sz="1800" dirty="0"/>
          </a:p>
          <a:p>
            <a:endParaRPr lang="x-none" sz="1800" dirty="0"/>
          </a:p>
        </p:txBody>
      </p:sp>
      <p:sp>
        <p:nvSpPr>
          <p:cNvPr id="18" name="Rectangle 17">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0" name="Rectangle 19">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5" name="Picture 4" descr="Logo&#10;&#10;Description automatically generated">
            <a:extLst>
              <a:ext uri="{FF2B5EF4-FFF2-40B4-BE49-F238E27FC236}">
                <a16:creationId xmlns:a16="http://schemas.microsoft.com/office/drawing/2014/main" xmlns="" id="{148E425B-0D10-6244-ABBA-88AF724A5FC9}"/>
              </a:ext>
            </a:extLst>
          </p:cNvPr>
          <p:cNvPicPr>
            <a:picLocks noChangeAspect="1"/>
          </p:cNvPicPr>
          <p:nvPr/>
        </p:nvPicPr>
        <p:blipFill rotWithShape="1">
          <a:blip r:embed="rId4"/>
          <a:srcRect t="1230" r="4" b="1835"/>
          <a:stretch/>
        </p:blipFill>
        <p:spPr>
          <a:xfrm>
            <a:off x="5977788" y="799352"/>
            <a:ext cx="5425410" cy="5259296"/>
          </a:xfrm>
          <a:prstGeom prst="rect">
            <a:avLst/>
          </a:prstGeom>
        </p:spPr>
      </p:pic>
    </p:spTree>
    <p:extLst>
      <p:ext uri="{BB962C8B-B14F-4D97-AF65-F5344CB8AC3E}">
        <p14:creationId xmlns:p14="http://schemas.microsoft.com/office/powerpoint/2010/main" val="402111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2687782" y="494873"/>
            <a:ext cx="8666018" cy="1325563"/>
          </a:xfrm>
        </p:spPr>
        <p:txBody>
          <a:bodyPr>
            <a:normAutofit/>
          </a:bodyPr>
          <a:lstStyle/>
          <a:p>
            <a:pPr algn="ctr" rtl="0"/>
            <a:r>
              <a:rPr lang="x-none" sz="4800" b="1" i="0" u="none" baseline="0" dirty="0"/>
              <a:t>¡Hagamos una representación!</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838200" y="1690688"/>
            <a:ext cx="10730023" cy="4351338"/>
          </a:xfrm>
        </p:spPr>
        <p:txBody>
          <a:bodyPr>
            <a:normAutofit fontScale="92500"/>
          </a:bodyPr>
          <a:lstStyle/>
          <a:p>
            <a:pPr marL="0" indent="0" algn="l" rtl="0">
              <a:buNone/>
            </a:pPr>
            <a:endParaRPr lang="x-none" sz="3600" dirty="0"/>
          </a:p>
          <a:p>
            <a:pPr marL="0" indent="0" algn="l" rtl="0">
              <a:buNone/>
            </a:pPr>
            <a:r>
              <a:rPr lang="x-none" sz="3600" b="0" i="0" u="none" baseline="0" dirty="0"/>
              <a:t>Necesitamos un voluntario. ¿A quién le gustaría hacerlo?</a:t>
            </a:r>
          </a:p>
          <a:p>
            <a:pPr marL="0" indent="0" algn="l" rtl="0">
              <a:buNone/>
            </a:pPr>
            <a:endParaRPr lang="x-none" sz="900" dirty="0"/>
          </a:p>
          <a:p>
            <a:pPr marL="0" indent="0" algn="l" rtl="0">
              <a:buNone/>
            </a:pPr>
            <a:r>
              <a:rPr lang="x-none" sz="3600" b="0" i="0" u="none" baseline="0" dirty="0"/>
              <a:t>¿A dónde deberíamos ir? Elegiré una idea del público. </a:t>
            </a:r>
          </a:p>
          <a:p>
            <a:pPr marL="0" indent="0" algn="l" rtl="0">
              <a:buNone/>
            </a:pPr>
            <a:endParaRPr lang="x-none" sz="900" dirty="0"/>
          </a:p>
          <a:p>
            <a:pPr marL="0" indent="0" algn="l" rtl="0">
              <a:buNone/>
            </a:pPr>
            <a:r>
              <a:rPr lang="x-none" sz="3600" b="0" i="0" u="none" baseline="0" dirty="0"/>
              <a:t>Reflexionando sobre la sátira que vimos a Mike y a Nate representar en el video, vamos a asegurarnos de los detalles: dirección, hora y fecha, así como cualquier otro detalle que debamos conocer sobre el lugar. </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t="1230" r="4" b="1835"/>
          <a:stretch/>
        </p:blipFill>
        <p:spPr>
          <a:xfrm>
            <a:off x="1554644" y="365124"/>
            <a:ext cx="1635124" cy="1585060"/>
          </a:xfrm>
          <a:prstGeom prst="rect">
            <a:avLst/>
          </a:prstGeom>
        </p:spPr>
      </p:pic>
    </p:spTree>
    <p:extLst>
      <p:ext uri="{BB962C8B-B14F-4D97-AF65-F5344CB8AC3E}">
        <p14:creationId xmlns:p14="http://schemas.microsoft.com/office/powerpoint/2010/main" val="234061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213AF-DD25-104F-B8C9-3BEF6266880D}"/>
              </a:ext>
            </a:extLst>
          </p:cNvPr>
          <p:cNvSpPr>
            <a:spLocks noGrp="1"/>
          </p:cNvSpPr>
          <p:nvPr>
            <p:ph type="title"/>
          </p:nvPr>
        </p:nvSpPr>
        <p:spPr>
          <a:xfrm>
            <a:off x="589560" y="856180"/>
            <a:ext cx="5765058" cy="2572820"/>
          </a:xfrm>
        </p:spPr>
        <p:txBody>
          <a:bodyPr anchor="ctr">
            <a:normAutofit/>
          </a:bodyPr>
          <a:lstStyle/>
          <a:p>
            <a:pPr algn="l" rtl="0"/>
            <a:r>
              <a:rPr lang="x-none" sz="3600" b="0" i="0" u="none" baseline="0" dirty="0"/>
              <a:t>Ahora, veamos la siguiente parte de nuestro video... </a:t>
            </a:r>
          </a:p>
        </p:txBody>
      </p:sp>
      <p:sp>
        <p:nvSpPr>
          <p:cNvPr id="3" name="Content Placeholder 2">
            <a:extLst>
              <a:ext uri="{FF2B5EF4-FFF2-40B4-BE49-F238E27FC236}">
                <a16:creationId xmlns:a16="http://schemas.microsoft.com/office/drawing/2014/main" xmlns="" id="{A49BCB66-53EC-8549-8B8B-FE478C128AE3}"/>
              </a:ext>
            </a:extLst>
          </p:cNvPr>
          <p:cNvSpPr>
            <a:spLocks noGrp="1"/>
          </p:cNvSpPr>
          <p:nvPr>
            <p:ph idx="1"/>
          </p:nvPr>
        </p:nvSpPr>
        <p:spPr>
          <a:xfrm>
            <a:off x="994757" y="4044413"/>
            <a:ext cx="3853690" cy="1436337"/>
          </a:xfrm>
        </p:spPr>
        <p:txBody>
          <a:bodyPr anchor="ctr">
            <a:normAutofit/>
          </a:bodyPr>
          <a:lstStyle/>
          <a:p>
            <a:endParaRPr lang="x-none" sz="2000" dirty="0"/>
          </a:p>
          <a:p>
            <a:endParaRPr lang="x-none" sz="2000" dirty="0"/>
          </a:p>
          <a:p>
            <a:endParaRPr lang="x-none" sz="2000" dirty="0"/>
          </a:p>
        </p:txBody>
      </p:sp>
      <p:pic>
        <p:nvPicPr>
          <p:cNvPr id="5" name="Picture 4" descr="Logo&#10;&#10;Description automatically generated">
            <a:extLst>
              <a:ext uri="{FF2B5EF4-FFF2-40B4-BE49-F238E27FC236}">
                <a16:creationId xmlns:a16="http://schemas.microsoft.com/office/drawing/2014/main" xmlns="" id="{148E425B-0D10-6244-ABBA-88AF724A5FC9}"/>
              </a:ext>
            </a:extLst>
          </p:cNvPr>
          <p:cNvPicPr>
            <a:picLocks noChangeAspect="1"/>
          </p:cNvPicPr>
          <p:nvPr/>
        </p:nvPicPr>
        <p:blipFill rotWithShape="1">
          <a:blip r:embed="rId2"/>
          <a:srcRect t="1230" r="4" b="1835"/>
          <a:stretch/>
        </p:blipFill>
        <p:spPr>
          <a:xfrm>
            <a:off x="5977788" y="799352"/>
            <a:ext cx="5425410" cy="5259296"/>
          </a:xfrm>
          <a:prstGeom prst="rect">
            <a:avLst/>
          </a:prstGeom>
        </p:spPr>
      </p:pic>
    </p:spTree>
    <p:extLst>
      <p:ext uri="{BB962C8B-B14F-4D97-AF65-F5344CB8AC3E}">
        <p14:creationId xmlns:p14="http://schemas.microsoft.com/office/powerpoint/2010/main" val="119287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838200" y="494873"/>
            <a:ext cx="10515600" cy="1325563"/>
          </a:xfrm>
        </p:spPr>
        <p:txBody>
          <a:bodyPr>
            <a:normAutofit/>
          </a:bodyPr>
          <a:lstStyle/>
          <a:p>
            <a:pPr algn="ctr" rtl="0"/>
            <a:r>
              <a:rPr lang="x-none" sz="4800" b="1" i="0" u="none" baseline="0" dirty="0"/>
              <a:t>¡Conversemos!</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221673" y="1690688"/>
            <a:ext cx="11526981" cy="4351338"/>
          </a:xfrm>
        </p:spPr>
        <p:txBody>
          <a:bodyPr>
            <a:normAutofit/>
          </a:bodyPr>
          <a:lstStyle/>
          <a:p>
            <a:pPr marL="0" indent="0" algn="l" rtl="0">
              <a:buNone/>
            </a:pPr>
            <a:endParaRPr lang="x-none" sz="3400" dirty="0"/>
          </a:p>
          <a:p>
            <a:pPr marL="0" indent="0" algn="ctr" rtl="0">
              <a:buNone/>
            </a:pPr>
            <a:r>
              <a:rPr lang="x-none" sz="3400" b="0" i="0" u="none" baseline="0" dirty="0"/>
              <a:t>Reflexionando sobre el video que acabamos de ver...</a:t>
            </a:r>
          </a:p>
          <a:p>
            <a:pPr marL="0" indent="0" algn="ctr" rtl="0">
              <a:buNone/>
            </a:pPr>
            <a:r>
              <a:rPr lang="x-none" sz="3400" b="0" i="0" u="none" baseline="0" dirty="0"/>
              <a:t>¿Cuáles son los pasos a seguir para hacer un viaje en autobús?</a:t>
            </a:r>
          </a:p>
          <a:p>
            <a:pPr marL="0" indent="0" algn="l" rtl="0">
              <a:buNone/>
            </a:pPr>
            <a:endParaRPr lang="x-none" sz="3400" dirty="0"/>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t="1230" r="4" b="1835"/>
          <a:stretch/>
        </p:blipFill>
        <p:spPr>
          <a:xfrm>
            <a:off x="2277658" y="365125"/>
            <a:ext cx="1635124" cy="1585060"/>
          </a:xfrm>
          <a:prstGeom prst="rect">
            <a:avLst/>
          </a:prstGeom>
        </p:spPr>
      </p:pic>
    </p:spTree>
    <p:extLst>
      <p:ext uri="{BB962C8B-B14F-4D97-AF65-F5344CB8AC3E}">
        <p14:creationId xmlns:p14="http://schemas.microsoft.com/office/powerpoint/2010/main" val="133167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213AF-DD25-104F-B8C9-3BEF6266880D}"/>
              </a:ext>
            </a:extLst>
          </p:cNvPr>
          <p:cNvSpPr>
            <a:spLocks noGrp="1"/>
          </p:cNvSpPr>
          <p:nvPr>
            <p:ph type="title"/>
          </p:nvPr>
        </p:nvSpPr>
        <p:spPr>
          <a:xfrm>
            <a:off x="589560" y="856180"/>
            <a:ext cx="5194552" cy="2572820"/>
          </a:xfrm>
        </p:spPr>
        <p:txBody>
          <a:bodyPr anchor="ctr">
            <a:normAutofit/>
          </a:bodyPr>
          <a:lstStyle/>
          <a:p>
            <a:pPr algn="l" rtl="0"/>
            <a:r>
              <a:rPr lang="x-none" sz="4000" b="0" i="0" u="none" baseline="0" dirty="0"/>
              <a:t>Ahora, veamos la siguiente parte de nuestro video... </a:t>
            </a:r>
          </a:p>
        </p:txBody>
      </p:sp>
      <p:sp>
        <p:nvSpPr>
          <p:cNvPr id="3" name="Content Placeholder 2">
            <a:extLst>
              <a:ext uri="{FF2B5EF4-FFF2-40B4-BE49-F238E27FC236}">
                <a16:creationId xmlns:a16="http://schemas.microsoft.com/office/drawing/2014/main" xmlns="" id="{A49BCB66-53EC-8549-8B8B-FE478C128AE3}"/>
              </a:ext>
            </a:extLst>
          </p:cNvPr>
          <p:cNvSpPr>
            <a:spLocks noGrp="1"/>
          </p:cNvSpPr>
          <p:nvPr>
            <p:ph idx="1"/>
          </p:nvPr>
        </p:nvSpPr>
        <p:spPr>
          <a:xfrm>
            <a:off x="994757" y="4044413"/>
            <a:ext cx="3853690" cy="1436337"/>
          </a:xfrm>
        </p:spPr>
        <p:txBody>
          <a:bodyPr anchor="ctr">
            <a:normAutofit/>
          </a:bodyPr>
          <a:lstStyle/>
          <a:p>
            <a:endParaRPr lang="x-none" sz="2000" dirty="0"/>
          </a:p>
          <a:p>
            <a:endParaRPr lang="x-none" sz="2000" dirty="0"/>
          </a:p>
          <a:p>
            <a:endParaRPr lang="x-none" sz="2000" dirty="0"/>
          </a:p>
        </p:txBody>
      </p:sp>
      <p:pic>
        <p:nvPicPr>
          <p:cNvPr id="5" name="Picture 4" descr="Logo&#10;&#10;Description automatically generated">
            <a:extLst>
              <a:ext uri="{FF2B5EF4-FFF2-40B4-BE49-F238E27FC236}">
                <a16:creationId xmlns:a16="http://schemas.microsoft.com/office/drawing/2014/main" xmlns="" id="{148E425B-0D10-6244-ABBA-88AF724A5FC9}"/>
              </a:ext>
            </a:extLst>
          </p:cNvPr>
          <p:cNvPicPr>
            <a:picLocks noChangeAspect="1"/>
          </p:cNvPicPr>
          <p:nvPr/>
        </p:nvPicPr>
        <p:blipFill rotWithShape="1">
          <a:blip r:embed="rId2"/>
          <a:srcRect t="1230" r="4" b="1835"/>
          <a:stretch/>
        </p:blipFill>
        <p:spPr>
          <a:xfrm>
            <a:off x="5977788" y="799352"/>
            <a:ext cx="5425410" cy="5259296"/>
          </a:xfrm>
          <a:prstGeom prst="rect">
            <a:avLst/>
          </a:prstGeom>
        </p:spPr>
      </p:pic>
    </p:spTree>
    <p:extLst>
      <p:ext uri="{BB962C8B-B14F-4D97-AF65-F5344CB8AC3E}">
        <p14:creationId xmlns:p14="http://schemas.microsoft.com/office/powerpoint/2010/main" val="361763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838200" y="494873"/>
            <a:ext cx="10515600" cy="1325563"/>
          </a:xfrm>
        </p:spPr>
        <p:txBody>
          <a:bodyPr>
            <a:normAutofit/>
          </a:bodyPr>
          <a:lstStyle/>
          <a:p>
            <a:pPr algn="ctr" rtl="0"/>
            <a:r>
              <a:rPr lang="x-none" sz="4800" b="1" i="0" u="none" baseline="0"/>
              <a:t>¡Conversemos!</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838200" y="1690688"/>
            <a:ext cx="10730023" cy="4351338"/>
          </a:xfrm>
        </p:spPr>
        <p:txBody>
          <a:bodyPr/>
          <a:lstStyle/>
          <a:p>
            <a:pPr marL="0" indent="0" algn="l" rtl="0">
              <a:buNone/>
            </a:pPr>
            <a:endParaRPr lang="x-none" sz="3600" dirty="0"/>
          </a:p>
          <a:p>
            <a:pPr marL="0" indent="0" algn="ctr" rtl="0">
              <a:buNone/>
            </a:pPr>
            <a:r>
              <a:rPr lang="x-none" sz="3600" b="0" i="0" u="none" baseline="0" dirty="0"/>
              <a:t>Reflexionando sobre el video que acabamos de ver...</a:t>
            </a:r>
          </a:p>
          <a:p>
            <a:pPr marL="0" indent="0" algn="ctr" rtl="0">
              <a:buNone/>
            </a:pPr>
            <a:r>
              <a:rPr lang="x-none" sz="3600" b="0" i="0" u="none" baseline="0" dirty="0"/>
              <a:t>¿Cuáles son consejos de seguridad importantes que debemos recordar antes de viajar?</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t="1230" r="4" b="1835"/>
          <a:stretch/>
        </p:blipFill>
        <p:spPr>
          <a:xfrm>
            <a:off x="2277658" y="365125"/>
            <a:ext cx="1635124" cy="1585060"/>
          </a:xfrm>
          <a:prstGeom prst="rect">
            <a:avLst/>
          </a:prstGeom>
        </p:spPr>
      </p:pic>
    </p:spTree>
    <p:extLst>
      <p:ext uri="{BB962C8B-B14F-4D97-AF65-F5344CB8AC3E}">
        <p14:creationId xmlns:p14="http://schemas.microsoft.com/office/powerpoint/2010/main" val="136667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213AF-DD25-104F-B8C9-3BEF6266880D}"/>
              </a:ext>
            </a:extLst>
          </p:cNvPr>
          <p:cNvSpPr>
            <a:spLocks noGrp="1"/>
          </p:cNvSpPr>
          <p:nvPr>
            <p:ph type="title"/>
          </p:nvPr>
        </p:nvSpPr>
        <p:spPr>
          <a:xfrm>
            <a:off x="589560" y="856180"/>
            <a:ext cx="5194552" cy="2572820"/>
          </a:xfrm>
        </p:spPr>
        <p:txBody>
          <a:bodyPr anchor="ctr">
            <a:normAutofit/>
          </a:bodyPr>
          <a:lstStyle/>
          <a:p>
            <a:pPr algn="l" rtl="0"/>
            <a:r>
              <a:rPr lang="x-none" sz="4000" b="0" i="0" u="none" baseline="0" dirty="0"/>
              <a:t>Ahora, veamos la última parte de nuestro video... </a:t>
            </a:r>
          </a:p>
        </p:txBody>
      </p:sp>
      <p:sp>
        <p:nvSpPr>
          <p:cNvPr id="3" name="Content Placeholder 2">
            <a:extLst>
              <a:ext uri="{FF2B5EF4-FFF2-40B4-BE49-F238E27FC236}">
                <a16:creationId xmlns:a16="http://schemas.microsoft.com/office/drawing/2014/main" xmlns="" id="{A49BCB66-53EC-8549-8B8B-FE478C128AE3}"/>
              </a:ext>
            </a:extLst>
          </p:cNvPr>
          <p:cNvSpPr>
            <a:spLocks noGrp="1"/>
          </p:cNvSpPr>
          <p:nvPr>
            <p:ph idx="1"/>
          </p:nvPr>
        </p:nvSpPr>
        <p:spPr>
          <a:xfrm>
            <a:off x="994757" y="4044413"/>
            <a:ext cx="3853690" cy="1436337"/>
          </a:xfrm>
        </p:spPr>
        <p:txBody>
          <a:bodyPr anchor="ctr">
            <a:normAutofit/>
          </a:bodyPr>
          <a:lstStyle/>
          <a:p>
            <a:endParaRPr lang="x-none" sz="2000" dirty="0"/>
          </a:p>
          <a:p>
            <a:endParaRPr lang="x-none" sz="2000" dirty="0"/>
          </a:p>
          <a:p>
            <a:endParaRPr lang="x-none" sz="2000" dirty="0"/>
          </a:p>
        </p:txBody>
      </p:sp>
      <p:pic>
        <p:nvPicPr>
          <p:cNvPr id="5" name="Picture 4" descr="Logo&#10;&#10;Description automatically generated">
            <a:extLst>
              <a:ext uri="{FF2B5EF4-FFF2-40B4-BE49-F238E27FC236}">
                <a16:creationId xmlns:a16="http://schemas.microsoft.com/office/drawing/2014/main" xmlns="" id="{148E425B-0D10-6244-ABBA-88AF724A5FC9}"/>
              </a:ext>
            </a:extLst>
          </p:cNvPr>
          <p:cNvPicPr>
            <a:picLocks noChangeAspect="1"/>
          </p:cNvPicPr>
          <p:nvPr/>
        </p:nvPicPr>
        <p:blipFill rotWithShape="1">
          <a:blip r:embed="rId2"/>
          <a:srcRect t="1230" r="4" b="1835"/>
          <a:stretch/>
        </p:blipFill>
        <p:spPr>
          <a:xfrm>
            <a:off x="5977788" y="799352"/>
            <a:ext cx="5425410" cy="5259296"/>
          </a:xfrm>
          <a:prstGeom prst="rect">
            <a:avLst/>
          </a:prstGeom>
        </p:spPr>
      </p:pic>
    </p:spTree>
    <p:extLst>
      <p:ext uri="{BB962C8B-B14F-4D97-AF65-F5344CB8AC3E}">
        <p14:creationId xmlns:p14="http://schemas.microsoft.com/office/powerpoint/2010/main" val="3012747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85CD8EE3D3204D9458E98F1AA49C89" ma:contentTypeVersion="12" ma:contentTypeDescription="Create a new document." ma:contentTypeScope="" ma:versionID="03ac15b0ddbfa36925370e7910219c16">
  <xsd:schema xmlns:xsd="http://www.w3.org/2001/XMLSchema" xmlns:xs="http://www.w3.org/2001/XMLSchema" xmlns:p="http://schemas.microsoft.com/office/2006/metadata/properties" xmlns:ns2="35c8eadf-5322-4b6b-8f81-721b85c40a1e" xmlns:ns3="2d879eb6-d7d4-4fba-a7d6-b0a8d8108888" targetNamespace="http://schemas.microsoft.com/office/2006/metadata/properties" ma:root="true" ma:fieldsID="802e2a3ab0d0a0f6a1f977b472b3d9e4" ns2:_="" ns3:_="">
    <xsd:import namespace="35c8eadf-5322-4b6b-8f81-721b85c40a1e"/>
    <xsd:import namespace="2d879eb6-d7d4-4fba-a7d6-b0a8d8108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8eadf-5322-4b6b-8f81-721b85c40a1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879eb6-d7d4-4fba-a7d6-b0a8d81088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254015-17F3-44A8-837E-ED8A050BA460}">
  <ds:schemaRefs>
    <ds:schemaRef ds:uri="http://schemas.microsoft.com/sharepoint/v3/contenttype/forms"/>
  </ds:schemaRefs>
</ds:datastoreItem>
</file>

<file path=customXml/itemProps2.xml><?xml version="1.0" encoding="utf-8"?>
<ds:datastoreItem xmlns:ds="http://schemas.openxmlformats.org/officeDocument/2006/customXml" ds:itemID="{7143A438-A53A-48F8-82D0-07ADD2511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8eadf-5322-4b6b-8f81-721b85c40a1e"/>
    <ds:schemaRef ds:uri="2d879eb6-d7d4-4fba-a7d6-b0a8d8108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0B4473-A55C-4C0E-93FD-2886A76564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535</Words>
  <Application>Microsoft Macintosh PowerPoint</Application>
  <PresentationFormat>Custom</PresentationFormat>
  <Paragraphs>71</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Vamos a presentarnos.  Por favor indique su...</vt:lpstr>
      <vt:lpstr>¡Veamos un video sobre cómo tomar el autobús! </vt:lpstr>
      <vt:lpstr>¡Hagamos una representación!</vt:lpstr>
      <vt:lpstr>Ahora, veamos la siguiente parte de nuestro video... </vt:lpstr>
      <vt:lpstr>¡Conversemos!</vt:lpstr>
      <vt:lpstr>Ahora, veamos la siguiente parte de nuestro video... </vt:lpstr>
      <vt:lpstr>¡Conversemos!</vt:lpstr>
      <vt:lpstr>Ahora, veamos la última parte de nuestro video... </vt:lpstr>
      <vt:lpstr>¡Conversemos!</vt:lpstr>
      <vt:lpstr>  Sitio web: sanys/r2r.org</vt:lpstr>
      <vt:lpstr>Y ahora para  nuestro sondeo final</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Naydan</dc:creator>
  <cp:lastModifiedBy>Sophia Roberts</cp:lastModifiedBy>
  <cp:revision>20</cp:revision>
  <dcterms:created xsi:type="dcterms:W3CDTF">2020-11-03T18:30:02Z</dcterms:created>
  <dcterms:modified xsi:type="dcterms:W3CDTF">2021-07-29T19:10:24Z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0x0101008985CD8EE3D3204D9458E98F1AA49C89</vt:lpwstr>
  </property>
</Properties>
</file>